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media/image2.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media/image3.jpeg" ContentType="image/jpeg"/>
  <Override PartName="/ppt/notesSlides/notesSlide28.xml" ContentType="application/vnd.openxmlformats-officedocument.presentationml.notesSlide+xml"/>
  <Override PartName="/ppt/media/image4.jpeg" ContentType="image/jpeg"/>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media/image5.jpeg" ContentType="image/jpeg"/>
  <Override PartName="/ppt/media/image6.jpeg" ContentType="image/jpeg"/>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Neue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Neue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Neue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Neue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Neue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Neue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Neue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Neue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Neue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noFill/>
        </a:fill>
      </a:tcStyle>
    </a:wholeTbl>
    <a:band2H>
      <a:tcTxStyle b="def" i="def"/>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000000"/>
              </a:solidFill>
              <a:prstDash val="solid"/>
              <a:miter lim="400000"/>
            </a:ln>
          </a:left>
          <a:right>
            <a:ln w="12700" cap="flat">
              <a:solidFill>
                <a:srgbClr val="C4C6C6"/>
              </a:solidFill>
              <a:prstDash val="solid"/>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E8E9E8"/>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noFill/>
              <a:miter lim="400000"/>
            </a:ln>
          </a:insideH>
          <a:insideV>
            <a:ln w="12700" cap="flat">
              <a:noFill/>
              <a:miter lim="400000"/>
            </a:ln>
          </a:insideV>
        </a:tcBdr>
        <a:fill>
          <a:no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0" cap="flat">
              <a:noFill/>
              <a:miter lim="400000"/>
            </a:ln>
          </a:bottom>
          <a:insideH>
            <a:ln w="12700" cap="flat">
              <a:noFill/>
              <a:miter lim="400000"/>
            </a:ln>
          </a:insideH>
          <a:insideV>
            <a:ln w="12700" cap="flat">
              <a:noFill/>
              <a:miter lim="400000"/>
            </a:ln>
          </a:insideV>
        </a:tcBdr>
        <a:fill>
          <a:solidFill>
            <a:schemeClr val="accent1">
              <a:satOff val="12166"/>
              <a:lumOff val="-13042"/>
            </a:schemeClr>
          </a:solidFill>
        </a:fill>
      </a:tcStyle>
    </a:firstRow>
  </a:tblStyle>
  <a:tblStyle styleId="{C7B018BB-80A7-4F77-B60F-C8B233D01FF8}"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b="def" i="def"/>
      <a:tcStyle>
        <a:tcBdr/>
        <a:fill>
          <a:solidFill>
            <a:srgbClr val="EFF8FA"/>
          </a:solidFill>
        </a:fill>
      </a:tcStyle>
    </a:band2H>
    <a:firstCo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4F728F"/>
              </a:solidFill>
              <a:prstDash val="solid"/>
              <a:miter lim="400000"/>
            </a:ln>
          </a:top>
          <a:bottom>
            <a:ln w="12700" cap="flat">
              <a:solidFill>
                <a:srgbClr val="4F728F"/>
              </a:solidFill>
              <a:prstDash val="solid"/>
              <a:miter lim="400000"/>
            </a:ln>
          </a:bottom>
          <a:insideH>
            <a:ln w="12700" cap="flat">
              <a:solidFill>
                <a:srgbClr val="4F728F"/>
              </a:solidFill>
              <a:prstDash val="solid"/>
              <a:miter lim="400000"/>
            </a:ln>
          </a:insideH>
          <a:insideV>
            <a:ln w="12700" cap="flat">
              <a:noFill/>
              <a:miter lim="400000"/>
            </a:ln>
          </a:insideV>
        </a:tcBdr>
        <a:fill>
          <a:solidFill>
            <a:srgbClr val="D4DADF"/>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638EB0"/>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173D59"/>
          </a:solidFill>
        </a:fill>
      </a:tcStyle>
    </a:firstRow>
  </a:tblStyle>
  <a:tblStyle styleId="{EEE7283C-3CF3-47DC-8721-378D4A62B228}" styleName="">
    <a:tblBg/>
    <a:wholeTbl>
      <a:tcTxStyle b="off" i="off">
        <a:font>
          <a:latin typeface="Helvetica Neue"/>
          <a:ea typeface="Helvetica Neue"/>
          <a:cs typeface="Helvetica Neue"/>
        </a:font>
        <a:srgbClr val="444444"/>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b="def" i="def"/>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3C3C1D"/>
              </a:solidFill>
              <a:prstDash val="solid"/>
              <a:miter lim="400000"/>
            </a:ln>
          </a:left>
          <a:right>
            <a:ln w="12700" cap="flat">
              <a:solidFill>
                <a:schemeClr val="accent2">
                  <a:hueOff val="-487087"/>
                  <a:satOff val="-2686"/>
                  <a:lumOff val="14808"/>
                </a:schemeClr>
              </a:solidFill>
              <a:prstDash val="solid"/>
              <a:miter lim="400000"/>
            </a:ln>
          </a:right>
          <a:top>
            <a:ln w="12700" cap="flat">
              <a:solidFill>
                <a:schemeClr val="accent2">
                  <a:hueOff val="-487087"/>
                  <a:satOff val="-2686"/>
                  <a:lumOff val="14808"/>
                </a:schemeClr>
              </a:solidFill>
              <a:prstDash val="solid"/>
              <a:miter lim="400000"/>
            </a:ln>
          </a:top>
          <a:bottom>
            <a:ln w="12700" cap="flat">
              <a:solidFill>
                <a:schemeClr val="accent2">
                  <a:hueOff val="-487087"/>
                  <a:satOff val="-2686"/>
                  <a:lumOff val="14808"/>
                </a:schemeClr>
              </a:solidFill>
              <a:prstDash val="solid"/>
              <a:miter lim="400000"/>
            </a:ln>
          </a:bottom>
          <a:insideH>
            <a:ln w="12700" cap="flat">
              <a:solidFill>
                <a:schemeClr val="accent2">
                  <a:hueOff val="-487087"/>
                  <a:satOff val="-2686"/>
                  <a:lumOff val="14808"/>
                </a:schemeClr>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CFCDBB"/>
          </a:solidFill>
        </a:fill>
      </a:tcStyle>
    </a:firstCol>
    <a:lastRow>
      <a:tcTxStyle b="off" i="off">
        <a:font>
          <a:latin typeface="Helvetica Neue"/>
          <a:ea typeface="Helvetica Neue"/>
          <a:cs typeface="Helvetica Neue"/>
        </a:font>
        <a:srgbClr val="444444"/>
      </a:tcTxStyle>
      <a:tcStyle>
        <a:tcBdr>
          <a:left>
            <a:ln w="12700" cap="flat">
              <a:solidFill>
                <a:srgbClr val="C6C6C6"/>
              </a:solidFill>
              <a:prstDash val="solid"/>
              <a:miter lim="400000"/>
            </a:ln>
          </a:left>
          <a:right>
            <a:ln w="12700" cap="flat">
              <a:solidFill>
                <a:srgbClr val="C6C6C6"/>
              </a:solidFill>
              <a:prstDash val="solid"/>
              <a:miter lim="400000"/>
            </a:ln>
          </a:right>
          <a:top>
            <a:ln w="12700" cap="flat">
              <a:solidFill>
                <a:srgbClr val="656839"/>
              </a:solidFill>
              <a:prstDash val="solid"/>
              <a:miter lim="400000"/>
            </a:ln>
          </a:top>
          <a:bottom>
            <a:ln w="12700" cap="flat">
              <a:solidFill>
                <a:srgbClr val="3C3C1D"/>
              </a:solidFill>
              <a:prstDash val="solid"/>
              <a:miter lim="400000"/>
            </a:ln>
          </a:bottom>
          <a:insideH>
            <a:ln w="12700" cap="flat">
              <a:solidFill>
                <a:srgbClr val="C6C6C6"/>
              </a:solidFill>
              <a:prstDash val="solid"/>
              <a:miter lim="400000"/>
            </a:ln>
          </a:insideH>
          <a:insideV>
            <a:ln w="12700" cap="flat">
              <a:solidFill>
                <a:srgbClr val="C6C6C6"/>
              </a:solidFill>
              <a:prstDash val="solid"/>
              <a:miter lim="400000"/>
            </a:ln>
          </a:insideV>
        </a:tcBdr>
        <a:fill>
          <a:solidFill>
            <a:srgbClr val="E8E9E8"/>
          </a:solidFill>
        </a:fill>
      </a:tcStyle>
    </a:lastRow>
    <a:firstRow>
      <a:tcTxStyle b="off" i="off">
        <a:font>
          <a:latin typeface="Helvetica Neue"/>
          <a:ea typeface="Helvetica Neue"/>
          <a:cs typeface="Helvetica Neue"/>
        </a:font>
        <a:srgbClr val="FFFFFF"/>
      </a:tcTxStyle>
      <a:tcStyle>
        <a:tcBdr>
          <a:left>
            <a:ln w="12700" cap="flat">
              <a:solidFill>
                <a:schemeClr val="accent2">
                  <a:hueOff val="-487087"/>
                  <a:satOff val="-2686"/>
                  <a:lumOff val="14808"/>
                </a:schemeClr>
              </a:solidFill>
              <a:prstDash val="solid"/>
              <a:miter lim="400000"/>
            </a:ln>
          </a:left>
          <a:right>
            <a:ln w="12700" cap="flat">
              <a:solidFill>
                <a:schemeClr val="accent2">
                  <a:hueOff val="-487087"/>
                  <a:satOff val="-2686"/>
                  <a:lumOff val="14808"/>
                </a:schemeClr>
              </a:solidFill>
              <a:prstDash val="solid"/>
              <a:miter lim="400000"/>
            </a:ln>
          </a:right>
          <a:top>
            <a:ln w="12700" cap="flat">
              <a:solidFill>
                <a:srgbClr val="3C3C1D"/>
              </a:solidFill>
              <a:prstDash val="solid"/>
              <a:miter lim="400000"/>
            </a:ln>
          </a:top>
          <a:bottom>
            <a:ln w="12700" cap="flat">
              <a:solidFill>
                <a:srgbClr val="CBCBCB"/>
              </a:solidFill>
              <a:prstDash val="solid"/>
              <a:miter lim="400000"/>
            </a:ln>
          </a:bottom>
          <a:insideH>
            <a:ln w="12700" cap="flat">
              <a:solidFill>
                <a:srgbClr val="AAA485"/>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656839"/>
          </a:solidFill>
        </a:fill>
      </a:tcStyle>
    </a:firstRow>
  </a:tblStyle>
  <a:tblStyle styleId="{CF821DB8-F4EB-4A41-A1BA-3FCAFE7338EE}"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F1F1F1"/>
          </a:solidFill>
        </a:fill>
      </a:tcStyle>
    </a:wholeTbl>
    <a:band2H>
      <a:tcTxStyle b="def" i="def"/>
      <a:tcStyle>
        <a:tcBdr/>
        <a:fill>
          <a:solidFill>
            <a:srgbClr val="E4E4E0"/>
          </a:solidFill>
        </a:fill>
      </a:tcStyle>
    </a:band2H>
    <a:firstCol>
      <a:tcTxStyle b="off" i="off">
        <a:font>
          <a:latin typeface="Helvetica Neue"/>
          <a:ea typeface="Helvetica Neue"/>
          <a:cs typeface="Helvetica Neue"/>
        </a:font>
        <a:srgbClr val="FFFFFF"/>
      </a:tcTxStyle>
      <a:tcStyle>
        <a:tcBdr>
          <a:left>
            <a:ln w="12700" cap="flat">
              <a:solidFill>
                <a:srgbClr val="515151"/>
              </a:solidFill>
              <a:prstDash val="solid"/>
              <a:miter lim="400000"/>
            </a:ln>
          </a:left>
          <a:right>
            <a:ln w="0" cap="flat">
              <a:noFill/>
              <a:miter lim="400000"/>
            </a:ln>
          </a:right>
          <a:top>
            <a:ln w="12700" cap="flat">
              <a:solidFill>
                <a:srgbClr val="7D7766"/>
              </a:solidFill>
              <a:prstDash val="solid"/>
              <a:miter lim="400000"/>
            </a:ln>
          </a:top>
          <a:bottom>
            <a:ln w="12700" cap="flat">
              <a:solidFill>
                <a:srgbClr val="7D7766"/>
              </a:solidFill>
              <a:prstDash val="solid"/>
              <a:miter lim="400000"/>
            </a:ln>
          </a:bottom>
          <a:insideH>
            <a:ln w="12700" cap="flat">
              <a:solidFill>
                <a:srgbClr val="7D7766"/>
              </a:solidFill>
              <a:prstDash val="solid"/>
              <a:miter lim="400000"/>
            </a:ln>
          </a:insideH>
          <a:insideV>
            <a:ln w="12700" cap="flat">
              <a:noFill/>
              <a:miter lim="400000"/>
            </a:ln>
          </a:insideV>
        </a:tcBdr>
        <a:fill>
          <a:solidFill>
            <a:srgbClr val="8F8B7E"/>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747474"/>
              </a:solidFill>
              <a:prstDash val="solid"/>
              <a:miter lim="400000"/>
            </a:ln>
          </a:top>
          <a:bottom>
            <a:ln w="12700" cap="flat">
              <a:solidFill>
                <a:srgbClr val="515151"/>
              </a:solidFill>
              <a:prstDash val="solid"/>
              <a:miter lim="400000"/>
            </a:ln>
          </a:bottom>
          <a:insideH>
            <a:ln w="12700" cap="flat">
              <a:noFill/>
              <a:miter lim="400000"/>
            </a:ln>
          </a:insideH>
          <a:insideV>
            <a:ln w="12700" cap="flat">
              <a:noFill/>
              <a:miter lim="400000"/>
            </a:ln>
          </a:insideV>
        </a:tcBdr>
        <a:fill>
          <a:solidFill>
            <a:srgbClr val="F1F1F1"/>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515151"/>
              </a:solidFill>
              <a:prstDash val="solid"/>
              <a:miter lim="400000"/>
            </a:ln>
          </a:top>
          <a:bottom>
            <a:ln w="25400" cap="flat">
              <a:solidFill>
                <a:schemeClr val="accent2">
                  <a:hueOff val="-487087"/>
                  <a:satOff val="-2686"/>
                  <a:lumOff val="14808"/>
                </a:schemeClr>
              </a:solidFill>
              <a:prstDash val="solid"/>
              <a:miter lim="400000"/>
            </a:ln>
          </a:bottom>
          <a:insideH>
            <a:ln w="12700" cap="flat">
              <a:noFill/>
              <a:miter lim="400000"/>
            </a:ln>
          </a:insideH>
          <a:insideV>
            <a:ln w="12700" cap="flat">
              <a:noFill/>
              <a:miter lim="400000"/>
            </a:ln>
          </a:insideV>
        </a:tcBdr>
        <a:fill>
          <a:solidFill>
            <a:srgbClr val="5E5A4C"/>
          </a:solidFill>
        </a:fill>
      </a:tcStyle>
    </a:firstRow>
  </a:tblStyle>
  <a:tblStyle styleId="{33BA23B1-9221-436E-865A-0063620EA4FD}" styleName="">
    <a:tblBg/>
    <a:wholeTb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solidFill>
                <a:srgbClr val="747474"/>
              </a:solidFill>
              <a:prstDash val="solid"/>
              <a:miter lim="400000"/>
            </a:ln>
          </a:insideH>
          <a:insideV>
            <a:ln w="12700" cap="flat">
              <a:solidFill>
                <a:srgbClr val="747474"/>
              </a:solidFill>
              <a:prstDash val="solid"/>
              <a:miter lim="400000"/>
            </a:ln>
          </a:insideV>
        </a:tcBdr>
        <a:fill>
          <a:noFill/>
        </a:fill>
      </a:tcStyle>
    </a:wholeTbl>
    <a:band2H>
      <a:tcTxStyle b="def" i="def"/>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lastRow>
    <a:fir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firstRow>
  </a:tblStyle>
  <a:tblStyle styleId="{2708684C-4D16-4618-839F-0558EEFCDFE6}" styleName="">
    <a:tblBg/>
    <a:wholeTbl>
      <a:tcTxStyle b="off" i="off">
        <a:font>
          <a:latin typeface="Helvetica Neue"/>
          <a:ea typeface="Helvetica Neue"/>
          <a:cs typeface="Helvetica Neue"/>
        </a:font>
        <a:srgbClr val="777777"/>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525252"/>
              </a:solidFill>
              <a:custDash>
                <a:ds d="200000" sp="200000"/>
              </a:custDash>
              <a:miter lim="400000"/>
            </a:ln>
          </a:top>
          <a:bottom>
            <a:ln w="12700" cap="flat">
              <a:solidFill>
                <a:srgbClr val="525252"/>
              </a:solidFill>
              <a:custDash>
                <a:ds d="200000" sp="200000"/>
              </a:custDash>
              <a:miter lim="400000"/>
            </a:ln>
          </a:bottom>
          <a:insideH>
            <a:ln w="12700" cap="flat">
              <a:solidFill>
                <a:srgbClr val="525252"/>
              </a:solidFill>
              <a:custDash>
                <a:ds d="200000" sp="200000"/>
              </a:custDash>
              <a:miter lim="400000"/>
            </a:ln>
          </a:insideH>
          <a:insideV>
            <a:ln w="12700" cap="flat">
              <a:solidFill>
                <a:srgbClr val="C9C9C9"/>
              </a:solidFill>
              <a:prstDash val="solid"/>
              <a:miter lim="400000"/>
            </a:ln>
          </a:insideV>
        </a:tcBdr>
        <a:fill>
          <a:noFill/>
        </a:fill>
      </a:tcStyle>
    </a:wholeTbl>
    <a:band2H>
      <a:tcTxStyle b="def" i="def"/>
      <a:tcStyle>
        <a:tcBdr/>
        <a:fill>
          <a:solidFill>
            <a:srgbClr val="D2D2D2">
              <a:alpha val="30000"/>
            </a:srgbClr>
          </a:solidFill>
        </a:fill>
      </a:tcStyle>
    </a:band2H>
    <a:firstCol>
      <a:tcTxStyle b="off" i="off">
        <a:font>
          <a:latin typeface="Helvetica Neue Medium"/>
          <a:ea typeface="Helvetica Neue Medium"/>
          <a:cs typeface="Helvetica Neue Medium"/>
        </a:font>
        <a:srgbClr val="555555"/>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C9C9C9"/>
              </a:solidFill>
              <a:prstDash val="solid"/>
              <a:miter lim="400000"/>
            </a:ln>
          </a:top>
          <a:bottom>
            <a:ln w="12700" cap="flat">
              <a:solidFill>
                <a:srgbClr val="C9C9C9"/>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Col>
    <a:la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lastRow>
    <a:fir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p:nvPr>
            <p:ph type="sldImg"/>
          </p:nvPr>
        </p:nvSpPr>
        <p:spPr>
          <a:xfrm>
            <a:off x="1143000" y="685800"/>
            <a:ext cx="4572000" cy="3429000"/>
          </a:xfrm>
          <a:prstGeom prst="rect">
            <a:avLst/>
          </a:prstGeom>
        </p:spPr>
        <p:txBody>
          <a:bodyPr/>
          <a:lstStyle/>
          <a:p>
            <a:pPr/>
          </a:p>
        </p:txBody>
      </p:sp>
      <p:sp>
        <p:nvSpPr>
          <p:cNvPr id="143" name="Shape 14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standalone="yes"?><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1.xml.rels><?xml version="1.0" encoding="UTF-8" standalone="yes"?><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2.xml.rels><?xml version="1.0" encoding="UTF-8" standalone="yes"?><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3.xml.rels><?xml version="1.0" encoding="UTF-8" standalone="yes"?><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4.xml.rels><?xml version="1.0" encoding="UTF-8" standalone="yes"?><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5.xml.rels><?xml version="1.0" encoding="UTF-8" standalone="yes"?><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6.xml.rels><?xml version="1.0" encoding="UTF-8" standalone="yes"?><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7.xml.rels><?xml version="1.0" encoding="UTF-8" standalone="yes"?><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8.xml.rels><?xml version="1.0" encoding="UTF-8" standalone="yes"?><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19.xml.rels><?xml version="1.0" encoding="UTF-8" standalone="yes"?><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20.xml.rels><?xml version="1.0" encoding="UTF-8" standalone="yes"?><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1.xml.rels><?xml version="1.0" encoding="UTF-8" standalone="yes"?><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2.xml.rels><?xml version="1.0" encoding="UTF-8" standalone="yes"?><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23.xml.rels><?xml version="1.0" encoding="UTF-8" standalone="yes"?><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24.xml.rels><?xml version="1.0" encoding="UTF-8" standalone="yes"?><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25.xml.rels><?xml version="1.0" encoding="UTF-8" standalone="yes"?><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26.xml.rels><?xml version="1.0" encoding="UTF-8" standalone="yes"?><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27.xml.rels><?xml version="1.0" encoding="UTF-8" standalone="yes"?><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28.xml.rels><?xml version="1.0" encoding="UTF-8" standalone="yes"?><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29.xml.rels><?xml version="1.0" encoding="UTF-8" standalone="yes"?><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30.xml.rels><?xml version="1.0" encoding="UTF-8" standalone="yes"?><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31.xml.rels><?xml version="1.0" encoding="UTF-8" standalone="yes"?><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32.xml.rels><?xml version="1.0" encoding="UTF-8" standalone="yes"?><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33.xml.rels><?xml version="1.0" encoding="UTF-8" standalone="yes"?><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34.xml.rels><?xml version="1.0" encoding="UTF-8" standalone="yes"?><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35.xml.rels><?xml version="1.0" encoding="UTF-8" standalone="yes"?><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36.xml.rels><?xml version="1.0" encoding="UTF-8" standalone="yes"?><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s>

</file>

<file path=ppt/notesSlides/_rels/notesSlide37.xml.rels><?xml version="1.0" encoding="UTF-8" standalone="yes"?><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Relationships>

</file>

<file path=ppt/notesSlides/_rels/notesSlide38.xml.rels><?xml version="1.0" encoding="UTF-8" standalone="yes"?><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39.xml.rels><?xml version="1.0" encoding="UTF-8" standalone="yes"?><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40.xml.rels><?xml version="1.0" encoding="UTF-8" standalone="yes"?><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a:p>
        </p:txBody>
      </p:sp>
      <p:sp>
        <p:nvSpPr>
          <p:cNvPr id="155" name="Shape 155"/>
          <p:cNvSpPr/>
          <p:nvPr>
            <p:ph type="body" sz="quarter" idx="1"/>
          </p:nvPr>
        </p:nvSpPr>
        <p:spPr>
          <a:prstGeom prst="rect">
            <a:avLst/>
          </a:prstGeom>
        </p:spPr>
        <p:txBody>
          <a:bodyPr/>
          <a:lstStyle/>
          <a:p>
            <a:pPr/>
            <a:r>
              <a:t>Yes we're hiring!</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5" name="Shape 245"/>
          <p:cNvSpPr/>
          <p:nvPr>
            <p:ph type="sldImg"/>
          </p:nvPr>
        </p:nvSpPr>
        <p:spPr>
          <a:prstGeom prst="rect">
            <a:avLst/>
          </a:prstGeom>
        </p:spPr>
        <p:txBody>
          <a:bodyPr/>
          <a:lstStyle/>
          <a:p>
            <a:pPr/>
          </a:p>
        </p:txBody>
      </p:sp>
      <p:sp>
        <p:nvSpPr>
          <p:cNvPr id="246" name="Shape 246"/>
          <p:cNvSpPr/>
          <p:nvPr>
            <p:ph type="body" sz="quarter" idx="1"/>
          </p:nvPr>
        </p:nvSpPr>
        <p:spPr>
          <a:prstGeom prst="rect">
            <a:avLst/>
          </a:prstGeom>
        </p:spPr>
        <p:txBody>
          <a:bodyPr/>
          <a:lstStyle/>
          <a:p>
            <a:pPr/>
            <a:r>
              <a:t>--- 5:30</a:t>
            </a:r>
          </a:p>
          <a:p>
            <a:pPr/>
            <a:r>
              <a:t>Supports python 2 + 3</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9" name="Shape 259"/>
          <p:cNvSpPr/>
          <p:nvPr>
            <p:ph type="sldImg"/>
          </p:nvPr>
        </p:nvSpPr>
        <p:spPr>
          <a:prstGeom prst="rect">
            <a:avLst/>
          </a:prstGeom>
        </p:spPr>
        <p:txBody>
          <a:bodyPr/>
          <a:lstStyle/>
          <a:p>
            <a:pPr/>
          </a:p>
        </p:txBody>
      </p:sp>
      <p:sp>
        <p:nvSpPr>
          <p:cNvPr id="260" name="Shape 260"/>
          <p:cNvSpPr/>
          <p:nvPr>
            <p:ph type="body" sz="quarter" idx="1"/>
          </p:nvPr>
        </p:nvSpPr>
        <p:spPr>
          <a:prstGeom prst="rect">
            <a:avLst/>
          </a:prstGeom>
        </p:spPr>
        <p:txBody>
          <a:bodyPr/>
          <a:lstStyle/>
          <a:p>
            <a:pPr/>
            <a:r>
              <a:t>--6:45</a:t>
            </a:r>
          </a:p>
          <a:p>
            <a:pPr/>
            <a:r>
              <a:t>Lots more out there to explore</a:t>
            </a:r>
          </a:p>
          <a:p>
            <a:pPr/>
            <a:r>
              <a:t>Find one that works for you</a:t>
            </a:r>
          </a:p>
          <a:p>
            <a:pPr/>
            <a:r>
              <a:t>Look for one that is active and updated</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7" name="Shape 267"/>
          <p:cNvSpPr/>
          <p:nvPr>
            <p:ph type="sldImg"/>
          </p:nvPr>
        </p:nvSpPr>
        <p:spPr>
          <a:prstGeom prst="rect">
            <a:avLst/>
          </a:prstGeom>
        </p:spPr>
        <p:txBody>
          <a:bodyPr/>
          <a:lstStyle/>
          <a:p>
            <a:pPr/>
          </a:p>
        </p:txBody>
      </p:sp>
      <p:sp>
        <p:nvSpPr>
          <p:cNvPr id="268" name="Shape 268"/>
          <p:cNvSpPr/>
          <p:nvPr>
            <p:ph type="body" sz="quarter" idx="1"/>
          </p:nvPr>
        </p:nvSpPr>
        <p:spPr>
          <a:prstGeom prst="rect">
            <a:avLst/>
          </a:prstGeom>
        </p:spPr>
        <p:txBody>
          <a:bodyPr/>
          <a:lstStyle/>
          <a:p>
            <a:pPr/>
            <a:r>
              <a:t>Just be sure to pick one that appeals to you</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2" name="Shape 272"/>
          <p:cNvSpPr/>
          <p:nvPr>
            <p:ph type="sldImg"/>
          </p:nvPr>
        </p:nvSpPr>
        <p:spPr>
          <a:prstGeom prst="rect">
            <a:avLst/>
          </a:prstGeom>
        </p:spPr>
        <p:txBody>
          <a:bodyPr/>
          <a:lstStyle/>
          <a:p>
            <a:pPr/>
          </a:p>
        </p:txBody>
      </p:sp>
      <p:sp>
        <p:nvSpPr>
          <p:cNvPr id="273" name="Shape 273"/>
          <p:cNvSpPr/>
          <p:nvPr>
            <p:ph type="body" sz="quarter" idx="1"/>
          </p:nvPr>
        </p:nvSpPr>
        <p:spPr>
          <a:prstGeom prst="rect">
            <a:avLst/>
          </a:prstGeom>
        </p:spPr>
        <p:txBody>
          <a:bodyPr/>
          <a:lstStyle/>
          <a:p>
            <a:pPr/>
            <a:r>
              <a:t>-- 7:00</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0" name="Shape 280"/>
          <p:cNvSpPr/>
          <p:nvPr>
            <p:ph type="sldImg"/>
          </p:nvPr>
        </p:nvSpPr>
        <p:spPr>
          <a:prstGeom prst="rect">
            <a:avLst/>
          </a:prstGeom>
        </p:spPr>
        <p:txBody>
          <a:bodyPr/>
          <a:lstStyle/>
          <a:p>
            <a:pPr/>
          </a:p>
        </p:txBody>
      </p:sp>
      <p:sp>
        <p:nvSpPr>
          <p:cNvPr id="281" name="Shape 281"/>
          <p:cNvSpPr/>
          <p:nvPr>
            <p:ph type="body" sz="quarter" idx="1"/>
          </p:nvPr>
        </p:nvSpPr>
        <p:spPr>
          <a:prstGeom prst="rect">
            <a:avLst/>
          </a:prstGeom>
        </p:spPr>
        <p:txBody>
          <a:bodyPr/>
          <a:lstStyle/>
          <a:p>
            <a:pPr/>
            <a:r>
              <a:t>-- 7:00</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8" name="Shape 288"/>
          <p:cNvSpPr/>
          <p:nvPr>
            <p:ph type="sldImg"/>
          </p:nvPr>
        </p:nvSpPr>
        <p:spPr>
          <a:prstGeom prst="rect">
            <a:avLst/>
          </a:prstGeom>
        </p:spPr>
        <p:txBody>
          <a:bodyPr/>
          <a:lstStyle/>
          <a:p>
            <a:pPr/>
          </a:p>
        </p:txBody>
      </p:sp>
      <p:sp>
        <p:nvSpPr>
          <p:cNvPr id="289" name="Shape 289"/>
          <p:cNvSpPr/>
          <p:nvPr>
            <p:ph type="body" sz="quarter" idx="1"/>
          </p:nvPr>
        </p:nvSpPr>
        <p:spPr>
          <a:prstGeom prst="rect">
            <a:avLst/>
          </a:prstGeom>
        </p:spPr>
        <p:txBody>
          <a:bodyPr/>
          <a:lstStyle/>
          <a:p>
            <a:pPr/>
            <a:r>
              <a:t>First you'll need a basic understanding of using git and github, as this will involve finding projects through github and likely cloning them.  If you don't feel comfortable navigating and cloning projects yet, I'll have a link to a few tutorials at the end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6" name="Shape 296"/>
          <p:cNvSpPr/>
          <p:nvPr>
            <p:ph type="sldImg"/>
          </p:nvPr>
        </p:nvSpPr>
        <p:spPr>
          <a:prstGeom prst="rect">
            <a:avLst/>
          </a:prstGeom>
        </p:spPr>
        <p:txBody>
          <a:bodyPr/>
          <a:lstStyle/>
          <a:p>
            <a:pPr/>
          </a:p>
        </p:txBody>
      </p:sp>
      <p:sp>
        <p:nvSpPr>
          <p:cNvPr id="297" name="Shape 297"/>
          <p:cNvSpPr/>
          <p:nvPr>
            <p:ph type="body" sz="quarter" idx="1"/>
          </p:nvPr>
        </p:nvSpPr>
        <p:spPr>
          <a:prstGeom prst="rect">
            <a:avLst/>
          </a:prstGeom>
        </p:spPr>
        <p:txBody>
          <a:bodyPr/>
          <a:lstStyle/>
          <a:p>
            <a:pPr marL="279400" indent="-279400">
              <a:buSzPct val="75000"/>
              <a:buFont typeface="Helvetica Neue"/>
              <a:buChar char="-"/>
            </a:pPr>
            <a:r>
              <a:t>It uses a lot of outside packages that you don't understand</a:t>
            </a:r>
          </a:p>
          <a:p>
            <a:pPr marL="279400" indent="-279400">
              <a:buSzPct val="75000"/>
              <a:buFont typeface="Helvetica Neue"/>
              <a:buChar char="-"/>
            </a:pPr>
            <a:r>
              <a:t>Overly complex - opening 5+ files to follow the logic</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9" name="Shape 309"/>
          <p:cNvSpPr/>
          <p:nvPr>
            <p:ph type="sldImg"/>
          </p:nvPr>
        </p:nvSpPr>
        <p:spPr>
          <a:prstGeom prst="rect">
            <a:avLst/>
          </a:prstGeom>
        </p:spPr>
        <p:txBody>
          <a:bodyPr/>
          <a:lstStyle/>
          <a:p>
            <a:pPr/>
          </a:p>
        </p:txBody>
      </p:sp>
      <p:sp>
        <p:nvSpPr>
          <p:cNvPr id="310" name="Shape 310"/>
          <p:cNvSpPr/>
          <p:nvPr>
            <p:ph type="body" sz="quarter" idx="1"/>
          </p:nvPr>
        </p:nvSpPr>
        <p:spPr>
          <a:prstGeom prst="rect">
            <a:avLst/>
          </a:prstGeom>
        </p:spPr>
        <p:txBody>
          <a:bodyPr/>
          <a:lstStyle/>
          <a:p>
            <a:pPr/>
            <a:r>
              <a:t>Oh look a slack bot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7" name="Shape 317"/>
          <p:cNvSpPr/>
          <p:nvPr>
            <p:ph type="sldImg"/>
          </p:nvPr>
        </p:nvSpPr>
        <p:spPr>
          <a:prstGeom prst="rect">
            <a:avLst/>
          </a:prstGeom>
        </p:spPr>
        <p:txBody>
          <a:bodyPr/>
          <a:lstStyle/>
          <a:p>
            <a:pPr/>
          </a:p>
        </p:txBody>
      </p:sp>
      <p:sp>
        <p:nvSpPr>
          <p:cNvPr id="318" name="Shape 318"/>
          <p:cNvSpPr/>
          <p:nvPr>
            <p:ph type="body" sz="quarter" idx="1"/>
          </p:nvPr>
        </p:nvSpPr>
        <p:spPr>
          <a:prstGeom prst="rect">
            <a:avLst/>
          </a:prstGeom>
        </p:spPr>
        <p:txBody>
          <a:bodyPr/>
          <a:lstStyle/>
          <a:p>
            <a:pPr/>
            <a:r>
              <a:rPr b="1"/>
              <a:t>Macro - </a:t>
            </a:r>
            <a:r>
              <a:t>Understand what their code is trying to do:</a:t>
            </a:r>
          </a:p>
          <a:p>
            <a:pPr/>
            <a:r>
              <a:t>	Is it a bot?  Is it a command line tool? Is it a webapp?</a:t>
            </a:r>
          </a:p>
          <a:p>
            <a:pPr/>
            <a:r>
              <a:t>Understand what they require to get there:</a:t>
            </a:r>
          </a:p>
          <a:p>
            <a:pPr/>
            <a:r>
              <a:t>	What are they importing? What did they install from 3rd party packages?</a:t>
            </a:r>
          </a:p>
          <a:p>
            <a:pPr/>
            <a:r>
              <a:rPr b="1"/>
              <a:t>Micro - </a:t>
            </a:r>
            <a:r>
              <a:t>Understand what that code is actually doing:</a:t>
            </a:r>
          </a:p>
          <a:p>
            <a:pPr/>
            <a:r>
              <a:t>	What is this function specifically doing?  What functions is it using from somewhere else?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5" name="Shape 325"/>
          <p:cNvSpPr/>
          <p:nvPr>
            <p:ph type="sldImg"/>
          </p:nvPr>
        </p:nvSpPr>
        <p:spPr>
          <a:prstGeom prst="rect">
            <a:avLst/>
          </a:prstGeom>
        </p:spPr>
        <p:txBody>
          <a:bodyPr/>
          <a:lstStyle/>
          <a:p>
            <a:pPr/>
          </a:p>
        </p:txBody>
      </p:sp>
      <p:sp>
        <p:nvSpPr>
          <p:cNvPr id="326" name="Shape 326"/>
          <p:cNvSpPr/>
          <p:nvPr>
            <p:ph type="body" sz="quarter" idx="1"/>
          </p:nvPr>
        </p:nvSpPr>
        <p:spPr>
          <a:prstGeom prst="rect">
            <a:avLst/>
          </a:prstGeom>
        </p:spPr>
        <p:txBody>
          <a:bodyPr/>
          <a:lstStyle/>
          <a:p>
            <a:pPr/>
            <a:r>
              <a:t>Once you've got a basic understanding and have it running on your machine, try messing with it.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-- 1:00</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3" name="Shape 333"/>
          <p:cNvSpPr/>
          <p:nvPr>
            <p:ph type="sldImg"/>
          </p:nvPr>
        </p:nvSpPr>
        <p:spPr>
          <a:prstGeom prst="rect">
            <a:avLst/>
          </a:prstGeom>
        </p:spPr>
        <p:txBody>
          <a:bodyPr/>
          <a:lstStyle/>
          <a:p>
            <a:pPr/>
          </a:p>
        </p:txBody>
      </p:sp>
      <p:sp>
        <p:nvSpPr>
          <p:cNvPr id="334" name="Shape 334"/>
          <p:cNvSpPr/>
          <p:nvPr>
            <p:ph type="body" sz="quarter" idx="1"/>
          </p:nvPr>
        </p:nvSpPr>
        <p:spPr>
          <a:prstGeom prst="rect">
            <a:avLst/>
          </a:prstGeom>
        </p:spPr>
        <p:txBody>
          <a:bodyPr/>
          <a:lstStyle/>
          <a:p>
            <a:pPr/>
            <a:r>
              <a:t>You might find the developer left custom error messages.  Or you might get lengthy python stack traces to play with.</a:t>
            </a:r>
          </a:p>
          <a:p>
            <a:pPr/>
          </a:p>
          <a:p>
            <a:pPr/>
            <a:r>
              <a:t>Remember: You aren't breaking their code by experimenting.  You are safe to frollick and cavort creating chaos and errors.  Use this as an opportunity to learn!</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7" name="Shape 347"/>
          <p:cNvSpPr/>
          <p:nvPr>
            <p:ph type="sldImg"/>
          </p:nvPr>
        </p:nvSpPr>
        <p:spPr>
          <a:prstGeom prst="rect">
            <a:avLst/>
          </a:prstGeom>
        </p:spPr>
        <p:txBody>
          <a:bodyPr/>
          <a:lstStyle/>
          <a:p>
            <a:pPr/>
          </a:p>
        </p:txBody>
      </p:sp>
      <p:sp>
        <p:nvSpPr>
          <p:cNvPr id="348" name="Shape 348"/>
          <p:cNvSpPr/>
          <p:nvPr>
            <p:ph type="body" sz="quarter" idx="1"/>
          </p:nvPr>
        </p:nvSpPr>
        <p:spPr>
          <a:prstGeom prst="rect">
            <a:avLst/>
          </a:prstGeom>
        </p:spPr>
        <p:txBody>
          <a:bodyPr/>
          <a:lstStyle/>
          <a:p>
            <a:pPr/>
            <a:r>
              <a:t>Python package - requests</a:t>
            </a:r>
          </a:p>
          <a:p>
            <a:pPr/>
            <a:r>
              <a:t>Builtins - like sets or filtering lists, d</a:t>
            </a:r>
          </a:p>
          <a:p>
            <a:pPr/>
            <a:r>
              <a:t>Concepts - decorators, generators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8" name="Shape 358"/>
          <p:cNvSpPr/>
          <p:nvPr>
            <p:ph type="sldImg"/>
          </p:nvPr>
        </p:nvSpPr>
        <p:spPr>
          <a:prstGeom prst="rect">
            <a:avLst/>
          </a:prstGeom>
        </p:spPr>
        <p:txBody>
          <a:bodyPr/>
          <a:lstStyle/>
          <a:p>
            <a:pPr/>
          </a:p>
        </p:txBody>
      </p:sp>
      <p:sp>
        <p:nvSpPr>
          <p:cNvPr id="359" name="Shape 359"/>
          <p:cNvSpPr/>
          <p:nvPr>
            <p:ph type="body" sz="quarter" idx="1"/>
          </p:nvPr>
        </p:nvSpPr>
        <p:spPr>
          <a:prstGeom prst="rect">
            <a:avLst/>
          </a:prstGeom>
        </p:spPr>
        <p:txBody>
          <a:bodyPr/>
          <a:lstStyle/>
          <a:p>
            <a:pPr/>
            <a:r>
              <a:t>-- 14:30</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6" name="Shape 366"/>
          <p:cNvSpPr/>
          <p:nvPr>
            <p:ph type="sldImg"/>
          </p:nvPr>
        </p:nvSpPr>
        <p:spPr>
          <a:prstGeom prst="rect">
            <a:avLst/>
          </a:prstGeom>
        </p:spPr>
        <p:txBody>
          <a:bodyPr/>
          <a:lstStyle/>
          <a:p>
            <a:pPr/>
          </a:p>
        </p:txBody>
      </p:sp>
      <p:sp>
        <p:nvSpPr>
          <p:cNvPr id="367" name="Shape 367"/>
          <p:cNvSpPr/>
          <p:nvPr>
            <p:ph type="body" sz="quarter" idx="1"/>
          </p:nvPr>
        </p:nvSpPr>
        <p:spPr>
          <a:prstGeom prst="rect">
            <a:avLst/>
          </a:prstGeom>
        </p:spPr>
        <p:txBody>
          <a:bodyPr/>
          <a:lstStyle/>
          <a:p>
            <a:pPr/>
            <a:r>
              <a:t>-- 14:30</a:t>
            </a:r>
          </a:p>
          <a:p>
            <a:pPr/>
            <a:r>
              <a:t>Some people learn best by diving into their own projects</a:t>
            </a:r>
          </a:p>
          <a:p>
            <a:pPr/>
            <a:r>
              <a:t>Like creating goals, expectations, or doing project planning</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4" name="Shape 374"/>
          <p:cNvSpPr/>
          <p:nvPr>
            <p:ph type="sldImg"/>
          </p:nvPr>
        </p:nvSpPr>
        <p:spPr>
          <a:prstGeom prst="rect">
            <a:avLst/>
          </a:prstGeom>
        </p:spPr>
        <p:txBody>
          <a:bodyPr/>
          <a:lstStyle/>
          <a:p>
            <a:pPr/>
          </a:p>
        </p:txBody>
      </p:sp>
      <p:sp>
        <p:nvSpPr>
          <p:cNvPr id="375" name="Shape 375"/>
          <p:cNvSpPr/>
          <p:nvPr>
            <p:ph type="body" sz="quarter" idx="1"/>
          </p:nvPr>
        </p:nvSpPr>
        <p:spPr>
          <a:prstGeom prst="rect">
            <a:avLst/>
          </a:prstGeom>
        </p:spPr>
        <p:txBody>
          <a:bodyPr/>
          <a:lstStyle/>
          <a:p>
            <a:pPr/>
            <a:r>
              <a:t>My biggest piece of advice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2" name="Shape 382"/>
          <p:cNvSpPr/>
          <p:nvPr>
            <p:ph type="sldImg"/>
          </p:nvPr>
        </p:nvSpPr>
        <p:spPr>
          <a:prstGeom prst="rect">
            <a:avLst/>
          </a:prstGeom>
        </p:spPr>
        <p:txBody>
          <a:bodyPr/>
          <a:lstStyle/>
          <a:p>
            <a:pPr/>
          </a:p>
        </p:txBody>
      </p:sp>
      <p:sp>
        <p:nvSpPr>
          <p:cNvPr id="383" name="Shape 383"/>
          <p:cNvSpPr/>
          <p:nvPr>
            <p:ph type="body" sz="quarter" idx="1"/>
          </p:nvPr>
        </p:nvSpPr>
        <p:spPr>
          <a:prstGeom prst="rect">
            <a:avLst/>
          </a:prstGeom>
        </p:spPr>
        <p:txBody>
          <a:bodyPr/>
          <a:lstStyle/>
          <a:p>
            <a:pPr marL="279400" indent="-279400">
              <a:buSzPct val="75000"/>
              <a:buFont typeface="Helvetica Neue"/>
              <a:buChar char="-"/>
            </a:pPr>
            <a:r>
              <a:t>To-do's can include anything: research, experimentation, coding, documentation, setup, tests</a:t>
            </a:r>
          </a:p>
          <a:p>
            <a:pPr/>
          </a:p>
          <a:p>
            <a:pPr/>
            <a:r>
              <a:t>Transition: When you find yourself getting stuck...</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0" name="Shape 390"/>
          <p:cNvSpPr/>
          <p:nvPr>
            <p:ph type="sldImg"/>
          </p:nvPr>
        </p:nvSpPr>
        <p:spPr>
          <a:prstGeom prst="rect">
            <a:avLst/>
          </a:prstGeom>
        </p:spPr>
        <p:txBody>
          <a:bodyPr/>
          <a:lstStyle/>
          <a:p>
            <a:pPr/>
          </a:p>
        </p:txBody>
      </p:sp>
      <p:sp>
        <p:nvSpPr>
          <p:cNvPr id="391" name="Shape 391"/>
          <p:cNvSpPr/>
          <p:nvPr>
            <p:ph type="body" sz="quarter" idx="1"/>
          </p:nvPr>
        </p:nvSpPr>
        <p:spPr>
          <a:prstGeom prst="rect">
            <a:avLst/>
          </a:prstGeom>
        </p:spPr>
        <p:txBody>
          <a:bodyPr/>
          <a:lstStyle/>
          <a:p>
            <a:pPr/>
            <a:r>
              <a:t>StackOverflow for questions, for errors, for "how do I ___ ?"</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8" name="Shape 398"/>
          <p:cNvSpPr/>
          <p:nvPr>
            <p:ph type="sldImg"/>
          </p:nvPr>
        </p:nvSpPr>
        <p:spPr>
          <a:prstGeom prst="rect">
            <a:avLst/>
          </a:prstGeom>
        </p:spPr>
        <p:txBody>
          <a:bodyPr/>
          <a:lstStyle/>
          <a:p>
            <a:pPr/>
          </a:p>
        </p:txBody>
      </p:sp>
      <p:sp>
        <p:nvSpPr>
          <p:cNvPr id="399" name="Shape 399"/>
          <p:cNvSpPr/>
          <p:nvPr>
            <p:ph type="body" sz="quarter" idx="1"/>
          </p:nvPr>
        </p:nvSpPr>
        <p:spPr>
          <a:prstGeom prst="rect">
            <a:avLst/>
          </a:prstGeom>
        </p:spPr>
        <p:txBody>
          <a:bodyPr/>
          <a:lstStyle/>
          <a:p>
            <a:pPr/>
            <a:r>
              <a:t>-- 17:30</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6" name="Shape 406"/>
          <p:cNvSpPr/>
          <p:nvPr>
            <p:ph type="sldImg"/>
          </p:nvPr>
        </p:nvSpPr>
        <p:spPr>
          <a:prstGeom prst="rect">
            <a:avLst/>
          </a:prstGeom>
        </p:spPr>
        <p:txBody>
          <a:bodyPr/>
          <a:lstStyle/>
          <a:p>
            <a:pPr/>
          </a:p>
        </p:txBody>
      </p:sp>
      <p:sp>
        <p:nvSpPr>
          <p:cNvPr id="407" name="Shape 407"/>
          <p:cNvSpPr/>
          <p:nvPr>
            <p:ph type="body" sz="quarter" idx="1"/>
          </p:nvPr>
        </p:nvSpPr>
        <p:spPr>
          <a:prstGeom prst="rect">
            <a:avLst/>
          </a:prstGeom>
        </p:spPr>
        <p:txBody>
          <a:bodyPr/>
          <a:lstStyle/>
          <a:p>
            <a:pPr/>
            <a:r>
              <a:t>-- 17:30</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4" name="Shape 414"/>
          <p:cNvSpPr/>
          <p:nvPr>
            <p:ph type="sldImg"/>
          </p:nvPr>
        </p:nvSpPr>
        <p:spPr>
          <a:prstGeom prst="rect">
            <a:avLst/>
          </a:prstGeom>
        </p:spPr>
        <p:txBody>
          <a:bodyPr/>
          <a:lstStyle/>
          <a:p>
            <a:pPr/>
          </a:p>
        </p:txBody>
      </p:sp>
      <p:sp>
        <p:nvSpPr>
          <p:cNvPr id="415" name="Shape 415"/>
          <p:cNvSpPr/>
          <p:nvPr>
            <p:ph type="body" sz="quarter" idx="1"/>
          </p:nvPr>
        </p:nvSpPr>
        <p:spPr>
          <a:prstGeom prst="rect">
            <a:avLst/>
          </a:prstGeom>
        </p:spPr>
        <p:txBody>
          <a:bodyPr/>
          <a:lstStyle/>
          <a:p>
            <a:pPr/>
            <a:r>
              <a:t>I broke down each component into even smaller pieces</a:t>
            </a:r>
          </a:p>
          <a:p>
            <a:pPr/>
            <a:r>
              <a:t>First I built a die roller.  How would that even work?</a:t>
            </a:r>
          </a:p>
          <a:p>
            <a:pPr/>
            <a:r>
              <a:t>Then I determined how I could store the 'sides' and change my die roller to roll these unique sides.</a:t>
            </a:r>
          </a:p>
          <a:p>
            <a:pPr/>
            <a:r>
              <a:t>Etc</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-- 1:00</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4" name="Shape 434"/>
          <p:cNvSpPr/>
          <p:nvPr>
            <p:ph type="sldImg"/>
          </p:nvPr>
        </p:nvSpPr>
        <p:spPr>
          <a:prstGeom prst="rect">
            <a:avLst/>
          </a:prstGeom>
        </p:spPr>
        <p:txBody>
          <a:bodyPr/>
          <a:lstStyle/>
          <a:p>
            <a:pPr/>
          </a:p>
        </p:txBody>
      </p:sp>
      <p:sp>
        <p:nvSpPr>
          <p:cNvPr id="435" name="Shape 435"/>
          <p:cNvSpPr/>
          <p:nvPr>
            <p:ph type="body" sz="quarter" idx="1"/>
          </p:nvPr>
        </p:nvSpPr>
        <p:spPr>
          <a:prstGeom prst="rect">
            <a:avLst/>
          </a:prstGeom>
        </p:spPr>
        <p:txBody>
          <a:bodyPr/>
          <a:lstStyle/>
          <a:p>
            <a:pPr/>
            <a:r>
              <a:t>My lessons -</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2" name="Shape 442"/>
          <p:cNvSpPr/>
          <p:nvPr>
            <p:ph type="sldImg"/>
          </p:nvPr>
        </p:nvSpPr>
        <p:spPr>
          <a:prstGeom prst="rect">
            <a:avLst/>
          </a:prstGeom>
        </p:spPr>
        <p:txBody>
          <a:bodyPr/>
          <a:lstStyle/>
          <a:p>
            <a:pPr/>
          </a:p>
        </p:txBody>
      </p:sp>
      <p:sp>
        <p:nvSpPr>
          <p:cNvPr id="443" name="Shape 443"/>
          <p:cNvSpPr/>
          <p:nvPr>
            <p:ph type="body" sz="quarter" idx="1"/>
          </p:nvPr>
        </p:nvSpPr>
        <p:spPr>
          <a:prstGeom prst="rect">
            <a:avLst/>
          </a:prstGeom>
        </p:spPr>
        <p:txBody>
          <a:bodyPr/>
          <a:lstStyle/>
          <a:p>
            <a:pPr/>
            <a:r>
              <a:t>I still consider Castle Dice a work-in-progress, not an abandoned project</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7" name="Shape 447"/>
          <p:cNvSpPr/>
          <p:nvPr>
            <p:ph type="sldImg"/>
          </p:nvPr>
        </p:nvSpPr>
        <p:spPr>
          <a:prstGeom prst="rect">
            <a:avLst/>
          </a:prstGeom>
        </p:spPr>
        <p:txBody>
          <a:bodyPr/>
          <a:lstStyle/>
          <a:p>
            <a:pPr/>
          </a:p>
        </p:txBody>
      </p:sp>
      <p:sp>
        <p:nvSpPr>
          <p:cNvPr id="448" name="Shape 448"/>
          <p:cNvSpPr/>
          <p:nvPr>
            <p:ph type="body" sz="quarter" idx="1"/>
          </p:nvPr>
        </p:nvSpPr>
        <p:spPr>
          <a:prstGeom prst="rect">
            <a:avLst/>
          </a:prstGeom>
        </p:spPr>
        <p:txBody>
          <a:bodyPr/>
          <a:lstStyle/>
          <a:p>
            <a:pPr/>
            <a:r>
              <a:t>-- 20:30</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55" name="Shape 455"/>
          <p:cNvSpPr/>
          <p:nvPr>
            <p:ph type="sldImg"/>
          </p:nvPr>
        </p:nvSpPr>
        <p:spPr>
          <a:prstGeom prst="rect">
            <a:avLst/>
          </a:prstGeom>
        </p:spPr>
        <p:txBody>
          <a:bodyPr/>
          <a:lstStyle/>
          <a:p>
            <a:pPr/>
          </a:p>
        </p:txBody>
      </p:sp>
      <p:sp>
        <p:nvSpPr>
          <p:cNvPr id="456" name="Shape 456"/>
          <p:cNvSpPr/>
          <p:nvPr>
            <p:ph type="body" sz="quarter" idx="1"/>
          </p:nvPr>
        </p:nvSpPr>
        <p:spPr>
          <a:prstGeom prst="rect">
            <a:avLst/>
          </a:prstGeom>
        </p:spPr>
        <p:txBody>
          <a:bodyPr/>
          <a:lstStyle/>
          <a:p>
            <a:pPr/>
            <a:r>
              <a:t>The previous styles won't teach you to code, only give you ways to practice.</a:t>
            </a:r>
          </a:p>
          <a:p>
            <a:pPr/>
          </a:p>
          <a:p>
            <a:pPr/>
            <a:r>
              <a:t>Members can help you with your projects, connect you with other beginners, provide you with even more resources.</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3" name="Shape 463"/>
          <p:cNvSpPr/>
          <p:nvPr>
            <p:ph type="sldImg"/>
          </p:nvPr>
        </p:nvSpPr>
        <p:spPr>
          <a:prstGeom prst="rect">
            <a:avLst/>
          </a:prstGeom>
        </p:spPr>
        <p:txBody>
          <a:bodyPr/>
          <a:lstStyle/>
          <a:p>
            <a:pPr/>
          </a:p>
        </p:txBody>
      </p:sp>
      <p:sp>
        <p:nvSpPr>
          <p:cNvPr id="464" name="Shape 464"/>
          <p:cNvSpPr/>
          <p:nvPr>
            <p:ph type="body" sz="quarter" idx="1"/>
          </p:nvPr>
        </p:nvSpPr>
        <p:spPr>
          <a:prstGeom prst="rect">
            <a:avLst/>
          </a:prstGeom>
        </p:spPr>
        <p:txBody>
          <a:bodyPr/>
          <a:lstStyle/>
          <a:p>
            <a:pPr/>
            <a:r>
              <a:t>One of the most valuable things you can get from interacting with coding communities are mentors.</a:t>
            </a:r>
          </a:p>
          <a:p>
            <a:pPr/>
          </a:p>
          <a:p>
            <a:pPr/>
            <a:r>
              <a:t>Mentors - super valuable</a:t>
            </a:r>
          </a:p>
          <a:p>
            <a:pPr marL="279400" indent="-279400">
              <a:buSzPct val="75000"/>
              <a:buFont typeface="Helvetica Neue"/>
              <a:buChar char="-"/>
            </a:pPr>
            <a:r>
              <a:t>help + encourage</a:t>
            </a:r>
          </a:p>
          <a:p>
            <a:pPr marL="279400" indent="-279400">
              <a:buSzPct val="75000"/>
              <a:buFont typeface="Helvetica Neue"/>
              <a:buChar char="-"/>
            </a:pPr>
            <a:r>
              <a:t>Were beginners once + can sympathize with pains/pitfalls of a language.  They can also share tips/tricks they've learned</a:t>
            </a:r>
          </a:p>
          <a:p>
            <a:pPr marL="279400" indent="-279400">
              <a:buSzPct val="75000"/>
              <a:buFont typeface="Helvetica Neue"/>
              <a:buChar char="-"/>
            </a:pPr>
            <a:r>
              <a:t>Good mentor will coach you to the solution, not just give you the answer</a:t>
            </a:r>
          </a:p>
          <a:p>
            <a:pPr marL="279400" indent="-279400">
              <a:buSzPct val="75000"/>
              <a:buFont typeface="Helvetica Neue"/>
              <a:buChar char="-"/>
            </a:pPr>
            <a:r>
              <a:t>Will want to share in your successes</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1" name="Shape 471"/>
          <p:cNvSpPr/>
          <p:nvPr>
            <p:ph type="sldImg"/>
          </p:nvPr>
        </p:nvSpPr>
        <p:spPr>
          <a:prstGeom prst="rect">
            <a:avLst/>
          </a:prstGeom>
        </p:spPr>
        <p:txBody>
          <a:bodyPr/>
          <a:lstStyle/>
          <a:p>
            <a:pPr/>
          </a:p>
        </p:txBody>
      </p:sp>
      <p:sp>
        <p:nvSpPr>
          <p:cNvPr id="472" name="Shape 472"/>
          <p:cNvSpPr/>
          <p:nvPr>
            <p:ph type="body" sz="quarter" idx="1"/>
          </p:nvPr>
        </p:nvSpPr>
        <p:spPr>
          <a:prstGeom prst="rect">
            <a:avLst/>
          </a:prstGeom>
        </p:spPr>
        <p:txBody>
          <a:bodyPr/>
          <a:lstStyle/>
          <a:p>
            <a:pPr/>
            <a:r>
              <a:t>Mix of conferences &amp; groups that focus on Python.</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9" name="Shape 479"/>
          <p:cNvSpPr/>
          <p:nvPr>
            <p:ph type="sldImg"/>
          </p:nvPr>
        </p:nvSpPr>
        <p:spPr>
          <a:prstGeom prst="rect">
            <a:avLst/>
          </a:prstGeom>
        </p:spPr>
        <p:txBody>
          <a:bodyPr/>
          <a:lstStyle/>
          <a:p>
            <a:pPr/>
          </a:p>
        </p:txBody>
      </p:sp>
      <p:sp>
        <p:nvSpPr>
          <p:cNvPr id="480" name="Shape 480"/>
          <p:cNvSpPr/>
          <p:nvPr>
            <p:ph type="body" sz="quarter" idx="1"/>
          </p:nvPr>
        </p:nvSpPr>
        <p:spPr>
          <a:prstGeom prst="rect">
            <a:avLst/>
          </a:prstGeom>
        </p:spPr>
        <p:txBody>
          <a:bodyPr/>
          <a:lstStyle/>
          <a:p>
            <a:pPr/>
            <a:r>
              <a:t>Even more by searching your city + Python online</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0" name="Shape 490"/>
          <p:cNvSpPr/>
          <p:nvPr>
            <p:ph type="sldImg"/>
          </p:nvPr>
        </p:nvSpPr>
        <p:spPr>
          <a:prstGeom prst="rect">
            <a:avLst/>
          </a:prstGeom>
        </p:spPr>
        <p:txBody>
          <a:bodyPr/>
          <a:lstStyle/>
          <a:p>
            <a:pPr/>
          </a:p>
        </p:txBody>
      </p:sp>
      <p:sp>
        <p:nvSpPr>
          <p:cNvPr id="491" name="Shape 491"/>
          <p:cNvSpPr/>
          <p:nvPr>
            <p:ph type="body" sz="quarter" idx="1"/>
          </p:nvPr>
        </p:nvSpPr>
        <p:spPr>
          <a:prstGeom prst="rect">
            <a:avLst/>
          </a:prstGeom>
        </p:spPr>
        <p:txBody>
          <a:bodyPr/>
          <a:lstStyle/>
          <a:p>
            <a:pPr/>
            <a:r>
              <a:t>Also Donut.js in Portland</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8" name="Shape 508"/>
          <p:cNvSpPr/>
          <p:nvPr>
            <p:ph type="sldImg"/>
          </p:nvPr>
        </p:nvSpPr>
        <p:spPr>
          <a:prstGeom prst="rect">
            <a:avLst/>
          </a:prstGeom>
        </p:spPr>
        <p:txBody>
          <a:bodyPr/>
          <a:lstStyle/>
          <a:p>
            <a:pPr/>
          </a:p>
        </p:txBody>
      </p:sp>
      <p:sp>
        <p:nvSpPr>
          <p:cNvPr id="509" name="Shape 509"/>
          <p:cNvSpPr/>
          <p:nvPr>
            <p:ph type="body" sz="quarter" idx="1"/>
          </p:nvPr>
        </p:nvSpPr>
        <p:spPr>
          <a:prstGeom prst="rect">
            <a:avLst/>
          </a:prstGeom>
        </p:spPr>
        <p:txBody>
          <a:bodyPr/>
          <a:lstStyle/>
          <a:p>
            <a:pPr/>
            <a:r>
              <a:t>CodeBuddies new to me, but seems to be a way to connect online with fellow coders/learners</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3" name="Shape 513"/>
          <p:cNvSpPr/>
          <p:nvPr>
            <p:ph type="sldImg"/>
          </p:nvPr>
        </p:nvSpPr>
        <p:spPr>
          <a:prstGeom prst="rect">
            <a:avLst/>
          </a:prstGeom>
        </p:spPr>
        <p:txBody>
          <a:bodyPr/>
          <a:lstStyle/>
          <a:p>
            <a:pPr/>
          </a:p>
        </p:txBody>
      </p:sp>
      <p:sp>
        <p:nvSpPr>
          <p:cNvPr id="514" name="Shape 514"/>
          <p:cNvSpPr/>
          <p:nvPr>
            <p:ph type="body" sz="quarter" idx="1"/>
          </p:nvPr>
        </p:nvSpPr>
        <p:spPr>
          <a:prstGeom prst="rect">
            <a:avLst/>
          </a:prstGeom>
        </p:spPr>
        <p:txBody>
          <a:bodyPr/>
          <a:lstStyle/>
          <a:p>
            <a:pPr/>
            <a:r>
              <a:t>-- 23:30</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Lots of tools out there - just a quick google search, and definitely not all inclusive set</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20" name="Shape 520"/>
          <p:cNvSpPr/>
          <p:nvPr>
            <p:ph type="sldImg"/>
          </p:nvPr>
        </p:nvSpPr>
        <p:spPr>
          <a:prstGeom prst="rect">
            <a:avLst/>
          </a:prstGeom>
        </p:spPr>
        <p:txBody>
          <a:bodyPr/>
          <a:lstStyle/>
          <a:p>
            <a:pPr/>
          </a:p>
        </p:txBody>
      </p:sp>
      <p:sp>
        <p:nvSpPr>
          <p:cNvPr id="521" name="Shape 521"/>
          <p:cNvSpPr/>
          <p:nvPr>
            <p:ph type="body" sz="quarter" idx="1"/>
          </p:nvPr>
        </p:nvSpPr>
        <p:spPr>
          <a:prstGeom prst="rect">
            <a:avLst/>
          </a:prstGeom>
        </p:spPr>
        <p:txBody>
          <a:bodyPr/>
          <a:lstStyle/>
          <a:p>
            <a:pPr/>
            <a:r>
              <a:t>Challenge based: </a:t>
            </a:r>
          </a:p>
          <a:p>
            <a:pPr marL="672306" indent="-672306">
              <a:buSzPct val="75000"/>
              <a:buFont typeface="Helvetica Neue"/>
              <a:buChar char="•"/>
            </a:pPr>
            <a:r>
              <a:t>Practicing with small exercises</a:t>
            </a:r>
          </a:p>
          <a:p>
            <a:pPr marL="672306" indent="-672306">
              <a:buSzPct val="75000"/>
              <a:buFont typeface="Helvetica Neue"/>
              <a:buChar char="•"/>
            </a:pPr>
            <a:r>
              <a:t>Test cases, Community feedback</a:t>
            </a:r>
          </a:p>
          <a:p>
            <a:pPr/>
          </a:p>
          <a:p>
            <a:pPr/>
            <a:r>
              <a:t>Example based:</a:t>
            </a:r>
          </a:p>
          <a:p>
            <a:pPr marL="672306" indent="-672306">
              <a:buSzPct val="75000"/>
              <a:buFont typeface="Helvetica Neue"/>
              <a:buChar char="•"/>
            </a:pPr>
            <a:r>
              <a:t>Find a repository that is interesting</a:t>
            </a:r>
          </a:p>
          <a:p>
            <a:pPr marL="672306" indent="-672306">
              <a:buSzPct val="75000"/>
              <a:buFont typeface="Helvetica Neue"/>
              <a:buChar char="•"/>
            </a:pPr>
            <a:r>
              <a:t>Ask questions of the code</a:t>
            </a:r>
          </a:p>
          <a:p>
            <a:pPr marL="672306" indent="-672306">
              <a:buSzPct val="75000"/>
              <a:buFont typeface="Helvetica Neue"/>
              <a:buChar char="•"/>
            </a:pPr>
            <a:r>
              <a:t>Try and break it, then fix it</a:t>
            </a:r>
          </a:p>
          <a:p>
            <a:pPr/>
          </a:p>
          <a:p>
            <a:pPr/>
            <a:r>
              <a:t>Project based:</a:t>
            </a:r>
          </a:p>
          <a:p>
            <a:pPr marL="672306" indent="-672306">
              <a:buSzPct val="75000"/>
              <a:buFont typeface="Helvetica Neue"/>
              <a:buChar char="•"/>
            </a:pPr>
            <a:r>
              <a:t>Break down any project idea into small pieces</a:t>
            </a:r>
          </a:p>
          <a:p>
            <a:pPr marL="672306" indent="-672306">
              <a:buSzPct val="75000"/>
              <a:buFont typeface="Helvetica Neue"/>
              <a:buChar char="•"/>
            </a:pPr>
            <a:r>
              <a:t>Have fun</a:t>
            </a:r>
          </a:p>
          <a:p>
            <a:pPr/>
          </a:p>
          <a:p>
            <a:pPr/>
            <a:r>
              <a:t>Community - Lots of ways to connect</a:t>
            </a:r>
          </a:p>
          <a:p>
            <a:pPr marL="672306" indent="-672306">
              <a:buSzPct val="75000"/>
              <a:buFont typeface="Helvetica Neue"/>
              <a:buChar char="•"/>
            </a:pPr>
            <a:r>
              <a:t>Groups, Tech Events Conferences</a:t>
            </a:r>
          </a:p>
          <a:p>
            <a:pPr marL="672306" indent="-672306">
              <a:buSzPct val="75000"/>
              <a:buFont typeface="Helvetica Neue"/>
              <a:buChar char="•"/>
            </a:pPr>
            <a:r>
              <a:t>Mentor</a:t>
            </a:r>
          </a:p>
          <a:p>
            <a:pPr/>
          </a:p>
          <a:p>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Language Agnostic - Will you be learning other languages down the road?</a:t>
            </a:r>
          </a:p>
          <a:p>
            <a:pPr/>
            <a:r>
              <a:t>Solution Testing - really important for knowing when you're wrong or close but missing something</a:t>
            </a:r>
          </a:p>
          <a:p>
            <a:pPr/>
            <a:r>
              <a:t>In-browser interpreter - if you travel a lot or don't have a dedicated computer this might be appealing</a:t>
            </a:r>
          </a:p>
          <a:p>
            <a:pPr/>
            <a:r>
              <a:t>Badges or rewards if you are goal/award driven</a:t>
            </a:r>
          </a:p>
          <a:p>
            <a:pPr/>
            <a:r>
              <a:t>Reviews - Feedback from your peers can help you grow</a:t>
            </a:r>
          </a:p>
          <a:p>
            <a:pPr/>
            <a:r>
              <a:t>Competitions - good if you want to compete for prizes or need the motivation competition provides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-- 3:15</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r>
              <a:t>-- 3:30</a:t>
            </a:r>
          </a:p>
          <a:p>
            <a:pPr/>
            <a:r>
              <a:t>Python 2 + 3 compatible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Error messages are shown for each failed test case - could be taking too long, could be missing an edge case, etc</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p>
            <a:pPr/>
            <a:r>
              <a:t>---5:30</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amp; Subtitle">
    <p:spTree>
      <p:nvGrpSpPr>
        <p:cNvPr id="1" name=""/>
        <p:cNvGrpSpPr/>
        <p:nvPr/>
      </p:nvGrpSpPr>
      <p:grpSpPr>
        <a:xfrm>
          <a:off x="0" y="0"/>
          <a:ext cx="0" cy="0"/>
          <a:chOff x="0" y="0"/>
          <a:chExt cx="0" cy="0"/>
        </a:xfrm>
      </p:grpSpPr>
      <p:sp>
        <p:nvSpPr>
          <p:cNvPr id="12" name="Line"/>
          <p:cNvSpPr/>
          <p:nvPr/>
        </p:nvSpPr>
        <p:spPr>
          <a:xfrm>
            <a:off x="571500" y="4749800"/>
            <a:ext cx="11868094"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13" name="Title Text"/>
          <p:cNvSpPr txBox="1"/>
          <p:nvPr>
            <p:ph type="title"/>
          </p:nvPr>
        </p:nvSpPr>
        <p:spPr>
          <a:xfrm>
            <a:off x="571500" y="1320800"/>
            <a:ext cx="11861800" cy="3175000"/>
          </a:xfrm>
          <a:prstGeom prst="rect">
            <a:avLst/>
          </a:prstGeom>
        </p:spPr>
        <p:txBody>
          <a:bodyPr/>
          <a:lstStyle/>
          <a:p>
            <a:pPr/>
            <a:r>
              <a:t>Title Text</a:t>
            </a:r>
          </a:p>
        </p:txBody>
      </p:sp>
      <p:sp>
        <p:nvSpPr>
          <p:cNvPr id="14" name="Body Level One…"/>
          <p:cNvSpPr txBox="1"/>
          <p:nvPr>
            <p:ph type="body" sz="quarter" idx="1"/>
          </p:nvPr>
        </p:nvSpPr>
        <p:spPr>
          <a:xfrm>
            <a:off x="571500" y="5016500"/>
            <a:ext cx="11861800" cy="1016000"/>
          </a:xfrm>
          <a:prstGeom prst="rect">
            <a:avLst/>
          </a:prstGeom>
        </p:spPr>
        <p:txBody>
          <a:bodyPr/>
          <a:lstStyle>
            <a:lvl1pPr marL="0" indent="0">
              <a:spcBef>
                <a:spcPts val="0"/>
              </a:spcBef>
              <a:buSzTx/>
              <a:buFontTx/>
              <a:buNone/>
              <a:defRPr sz="2600">
                <a:latin typeface="Helvetica Neue"/>
                <a:ea typeface="Helvetica Neue"/>
                <a:cs typeface="Helvetica Neue"/>
                <a:sym typeface="Helvetica Neue"/>
              </a:defRPr>
            </a:lvl1pPr>
            <a:lvl2pPr marL="0" indent="228600">
              <a:spcBef>
                <a:spcPts val="0"/>
              </a:spcBef>
              <a:buSzTx/>
              <a:buFontTx/>
              <a:buNone/>
              <a:defRPr sz="2600">
                <a:latin typeface="Helvetica Neue"/>
                <a:ea typeface="Helvetica Neue"/>
                <a:cs typeface="Helvetica Neue"/>
                <a:sym typeface="Helvetica Neue"/>
              </a:defRPr>
            </a:lvl2pPr>
            <a:lvl3pPr marL="0" indent="457200">
              <a:spcBef>
                <a:spcPts val="0"/>
              </a:spcBef>
              <a:buSzTx/>
              <a:buFontTx/>
              <a:buNone/>
              <a:defRPr sz="2600">
                <a:latin typeface="Helvetica Neue"/>
                <a:ea typeface="Helvetica Neue"/>
                <a:cs typeface="Helvetica Neue"/>
                <a:sym typeface="Helvetica Neue"/>
              </a:defRPr>
            </a:lvl3pPr>
            <a:lvl4pPr marL="0" indent="685800">
              <a:spcBef>
                <a:spcPts val="0"/>
              </a:spcBef>
              <a:buSzTx/>
              <a:buFontTx/>
              <a:buNone/>
              <a:defRPr sz="2600">
                <a:latin typeface="Helvetica Neue"/>
                <a:ea typeface="Helvetica Neue"/>
                <a:cs typeface="Helvetica Neue"/>
                <a:sym typeface="Helvetica Neue"/>
              </a:defRPr>
            </a:lvl4pPr>
            <a:lvl5pPr marL="0" indent="914400">
              <a:spcBef>
                <a:spcPts val="0"/>
              </a:spcBef>
              <a:buSzTx/>
              <a:buFont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508000" y="9199778"/>
            <a:ext cx="312014" cy="299822"/>
          </a:xfrm>
          <a:prstGeom prst="rect">
            <a:avLst/>
          </a:prstGeom>
        </p:spPr>
        <p:txBody>
          <a:bodyPr/>
          <a:lstStyle/>
          <a:p>
            <a:pPr/>
            <a:fld id="{86CB4B4D-7CA3-9044-876B-883B54F8677D}" type="slidenum"/>
          </a:p>
        </p:txBody>
      </p:sp>
      <p:sp>
        <p:nvSpPr>
          <p:cNvPr id="16" name="Object"/>
          <p:cNvSpPr txBox="1"/>
          <p:nvPr>
            <p:ph type="obj" sz="quarter" idx="3"/>
          </p:nvPr>
        </p:nvSpPr>
        <p:spPr>
          <a:xfrm>
            <a:off x="977900" y="9194800"/>
            <a:ext cx="5181600" cy="304800"/>
          </a:xfrm>
          <a:prstGeom prst="rect">
            <a:avLst/>
          </a:prstGeom>
        </p:spPr>
        <p:txBody>
          <a:bodyPr anchor="ctr"/>
          <a:lstStyle/>
          <a:p>
            <a:pPr marL="0" indent="0" algn="ctr">
              <a:spcBef>
                <a:spcPts val="0"/>
              </a:spcBef>
              <a:buSzTx/>
              <a:buFontTx/>
              <a:buNone/>
              <a:defRPr sz="4200">
                <a:solidFill>
                  <a:srgbClr val="000000"/>
                </a:solidFill>
              </a:defRPr>
            </a:pPr>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Photo - 3 Up">
    <p:spTree>
      <p:nvGrpSpPr>
        <p:cNvPr id="1" name=""/>
        <p:cNvGrpSpPr/>
        <p:nvPr/>
      </p:nvGrpSpPr>
      <p:grpSpPr>
        <a:xfrm>
          <a:off x="0" y="0"/>
          <a:ext cx="0" cy="0"/>
          <a:chOff x="0" y="0"/>
          <a:chExt cx="0" cy="0"/>
        </a:xfrm>
      </p:grpSpPr>
      <p:sp>
        <p:nvSpPr>
          <p:cNvPr id="106" name="Line"/>
          <p:cNvSpPr/>
          <p:nvPr/>
        </p:nvSpPr>
        <p:spPr>
          <a:xfrm flipH="1">
            <a:off x="9055098" y="508000"/>
            <a:ext cx="128" cy="7975631"/>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107" name="Line"/>
          <p:cNvSpPr/>
          <p:nvPr/>
        </p:nvSpPr>
        <p:spPr>
          <a:xfrm>
            <a:off x="9055096" y="4464050"/>
            <a:ext cx="3448503" cy="5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108" name="Image"/>
          <p:cNvSpPr/>
          <p:nvPr>
            <p:ph type="pic" sz="quarter" idx="13"/>
          </p:nvPr>
        </p:nvSpPr>
        <p:spPr>
          <a:xfrm>
            <a:off x="9220200" y="4622800"/>
            <a:ext cx="3276600" cy="3860800"/>
          </a:xfrm>
          <a:prstGeom prst="rect">
            <a:avLst/>
          </a:prstGeom>
        </p:spPr>
        <p:txBody>
          <a:bodyPr lIns="91439" tIns="45719" rIns="91439" bIns="45719">
            <a:noAutofit/>
          </a:bodyPr>
          <a:lstStyle/>
          <a:p>
            <a:pPr/>
          </a:p>
        </p:txBody>
      </p:sp>
      <p:sp>
        <p:nvSpPr>
          <p:cNvPr id="109" name="Image"/>
          <p:cNvSpPr/>
          <p:nvPr>
            <p:ph type="pic" sz="quarter" idx="14"/>
          </p:nvPr>
        </p:nvSpPr>
        <p:spPr>
          <a:xfrm>
            <a:off x="9220200" y="508000"/>
            <a:ext cx="3276600" cy="3797300"/>
          </a:xfrm>
          <a:prstGeom prst="rect">
            <a:avLst/>
          </a:prstGeom>
        </p:spPr>
        <p:txBody>
          <a:bodyPr lIns="91439" tIns="45719" rIns="91439" bIns="45719">
            <a:noAutofit/>
          </a:bodyPr>
          <a:lstStyle/>
          <a:p>
            <a:pPr/>
          </a:p>
        </p:txBody>
      </p:sp>
      <p:sp>
        <p:nvSpPr>
          <p:cNvPr id="110" name="Image"/>
          <p:cNvSpPr/>
          <p:nvPr>
            <p:ph type="pic" idx="15"/>
          </p:nvPr>
        </p:nvSpPr>
        <p:spPr>
          <a:xfrm>
            <a:off x="520700" y="508000"/>
            <a:ext cx="8369300" cy="7975600"/>
          </a:xfrm>
          <a:prstGeom prst="rect">
            <a:avLst/>
          </a:prstGeom>
        </p:spPr>
        <p:txBody>
          <a:bodyPr lIns="91439" tIns="45719" rIns="91439" bIns="45719">
            <a:noAutofit/>
          </a:bodyPr>
          <a:lstStyle/>
          <a:p>
            <a:pPr/>
          </a:p>
        </p:txBody>
      </p:sp>
      <p:sp>
        <p:nvSpPr>
          <p:cNvPr id="111" name="Body Level One…"/>
          <p:cNvSpPr txBox="1"/>
          <p:nvPr>
            <p:ph type="body" sz="quarter" idx="1"/>
          </p:nvPr>
        </p:nvSpPr>
        <p:spPr>
          <a:xfrm>
            <a:off x="520700" y="8661400"/>
            <a:ext cx="8369300" cy="939800"/>
          </a:xfrm>
          <a:prstGeom prst="rect">
            <a:avLst/>
          </a:prstGeom>
        </p:spPr>
        <p:txBody>
          <a:bodyPr/>
          <a:lstStyle>
            <a:lvl1pPr marL="0" indent="0">
              <a:spcBef>
                <a:spcPts val="0"/>
              </a:spcBef>
              <a:buSzTx/>
              <a:buFontTx/>
              <a:buNone/>
              <a:defRPr sz="2600">
                <a:latin typeface="Helvetica Neue"/>
                <a:ea typeface="Helvetica Neue"/>
                <a:cs typeface="Helvetica Neue"/>
                <a:sym typeface="Helvetica Neue"/>
              </a:defRPr>
            </a:lvl1pPr>
            <a:lvl2pPr marL="0" indent="228600">
              <a:spcBef>
                <a:spcPts val="0"/>
              </a:spcBef>
              <a:buSzTx/>
              <a:buFontTx/>
              <a:buNone/>
              <a:defRPr sz="2600">
                <a:latin typeface="Helvetica Neue"/>
                <a:ea typeface="Helvetica Neue"/>
                <a:cs typeface="Helvetica Neue"/>
                <a:sym typeface="Helvetica Neue"/>
              </a:defRPr>
            </a:lvl2pPr>
            <a:lvl3pPr marL="0" indent="457200">
              <a:spcBef>
                <a:spcPts val="0"/>
              </a:spcBef>
              <a:buSzTx/>
              <a:buFontTx/>
              <a:buNone/>
              <a:defRPr sz="2600">
                <a:latin typeface="Helvetica Neue"/>
                <a:ea typeface="Helvetica Neue"/>
                <a:cs typeface="Helvetica Neue"/>
                <a:sym typeface="Helvetica Neue"/>
              </a:defRPr>
            </a:lvl3pPr>
            <a:lvl4pPr marL="0" indent="685800">
              <a:spcBef>
                <a:spcPts val="0"/>
              </a:spcBef>
              <a:buSzTx/>
              <a:buFontTx/>
              <a:buNone/>
              <a:defRPr sz="2600">
                <a:latin typeface="Helvetica Neue"/>
                <a:ea typeface="Helvetica Neue"/>
                <a:cs typeface="Helvetica Neue"/>
                <a:sym typeface="Helvetica Neue"/>
              </a:defRPr>
            </a:lvl4pPr>
            <a:lvl5pPr marL="0" indent="914400">
              <a:spcBef>
                <a:spcPts val="0"/>
              </a:spcBef>
              <a:buSzTx/>
              <a:buFont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Quote">
    <p:spTree>
      <p:nvGrpSpPr>
        <p:cNvPr id="1" name=""/>
        <p:cNvGrpSpPr/>
        <p:nvPr/>
      </p:nvGrpSpPr>
      <p:grpSpPr>
        <a:xfrm>
          <a:off x="0" y="0"/>
          <a:ext cx="0" cy="0"/>
          <a:chOff x="0" y="0"/>
          <a:chExt cx="0" cy="0"/>
        </a:xfrm>
      </p:grpSpPr>
      <p:sp>
        <p:nvSpPr>
          <p:cNvPr id="119" name="–Johnny Appleseed"/>
          <p:cNvSpPr txBox="1"/>
          <p:nvPr>
            <p:ph type="body" sz="quarter" idx="13"/>
          </p:nvPr>
        </p:nvSpPr>
        <p:spPr>
          <a:xfrm>
            <a:off x="1270000" y="6362700"/>
            <a:ext cx="10464800" cy="498422"/>
          </a:xfrm>
          <a:prstGeom prst="rect">
            <a:avLst/>
          </a:prstGeom>
        </p:spPr>
        <p:txBody>
          <a:bodyPr>
            <a:spAutoFit/>
          </a:bodyPr>
          <a:lstStyle>
            <a:lvl1pPr marL="0" indent="0" algn="ctr" defTabSz="457200">
              <a:spcBef>
                <a:spcPts val="0"/>
              </a:spcBef>
              <a:buSzTx/>
              <a:buFontTx/>
              <a:buNone/>
              <a:defRPr sz="2600">
                <a:solidFill>
                  <a:srgbClr val="000000"/>
                </a:solidFill>
                <a:latin typeface="Helvetica Neue Medium"/>
                <a:ea typeface="Helvetica Neue Medium"/>
                <a:cs typeface="Helvetica Neue Medium"/>
                <a:sym typeface="Helvetica Neue Medium"/>
              </a:defRPr>
            </a:lvl1pPr>
          </a:lstStyle>
          <a:p>
            <a:pPr/>
            <a:r>
              <a:t>–Johnny Appleseed</a:t>
            </a:r>
          </a:p>
        </p:txBody>
      </p:sp>
      <p:sp>
        <p:nvSpPr>
          <p:cNvPr id="120" name="“Type a quote here.”"/>
          <p:cNvSpPr txBox="1"/>
          <p:nvPr>
            <p:ph type="body" sz="quarter" idx="14"/>
          </p:nvPr>
        </p:nvSpPr>
        <p:spPr>
          <a:xfrm>
            <a:off x="1270000" y="4292600"/>
            <a:ext cx="10464800" cy="711200"/>
          </a:xfrm>
          <a:prstGeom prst="rect">
            <a:avLst/>
          </a:prstGeom>
        </p:spPr>
        <p:txBody>
          <a:bodyPr anchor="ctr">
            <a:spAutoFit/>
          </a:bodyPr>
          <a:lstStyle>
            <a:lvl1pPr marL="0" indent="0" algn="ctr" defTabSz="457200">
              <a:spcBef>
                <a:spcPts val="2400"/>
              </a:spcBef>
              <a:buSzTx/>
              <a:buFontTx/>
              <a:buNone/>
              <a:defRPr sz="4000"/>
            </a:lvl1pPr>
          </a:lstStyle>
          <a:p>
            <a:pPr/>
            <a:r>
              <a:t>“Type a quote here.”</a:t>
            </a:r>
          </a:p>
        </p:txBody>
      </p:sp>
      <p:sp>
        <p:nvSpPr>
          <p:cNvPr id="1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Photo">
    <p:spTree>
      <p:nvGrpSpPr>
        <p:cNvPr id="1" name=""/>
        <p:cNvGrpSpPr/>
        <p:nvPr/>
      </p:nvGrpSpPr>
      <p:grpSpPr>
        <a:xfrm>
          <a:off x="0" y="0"/>
          <a:ext cx="0" cy="0"/>
          <a:chOff x="0" y="0"/>
          <a:chExt cx="0" cy="0"/>
        </a:xfrm>
      </p:grpSpPr>
      <p:sp>
        <p:nvSpPr>
          <p:cNvPr id="128"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12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
        <p:nvSpPr>
          <p:cNvPr id="1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p:spTree>
      <p:nvGrpSpPr>
        <p:cNvPr id="1" name=""/>
        <p:cNvGrpSpPr/>
        <p:nvPr/>
      </p:nvGrpSpPr>
      <p:grpSpPr>
        <a:xfrm>
          <a:off x="0" y="0"/>
          <a:ext cx="0" cy="0"/>
          <a:chOff x="0" y="0"/>
          <a:chExt cx="0" cy="0"/>
        </a:xfrm>
      </p:grpSpPr>
      <p:sp>
        <p:nvSpPr>
          <p:cNvPr id="23" name="Line"/>
          <p:cNvSpPr/>
          <p:nvPr/>
        </p:nvSpPr>
        <p:spPr>
          <a:xfrm>
            <a:off x="7543800" y="7975599"/>
            <a:ext cx="1" cy="14225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24" name="Image"/>
          <p:cNvSpPr/>
          <p:nvPr>
            <p:ph type="pic" idx="13"/>
          </p:nvPr>
        </p:nvSpPr>
        <p:spPr>
          <a:xfrm>
            <a:off x="0" y="0"/>
            <a:ext cx="13004800" cy="7594600"/>
          </a:xfrm>
          <a:prstGeom prst="rect">
            <a:avLst/>
          </a:prstGeom>
        </p:spPr>
        <p:txBody>
          <a:bodyPr lIns="91439" tIns="45719" rIns="91439" bIns="45719">
            <a:noAutofit/>
          </a:bodyPr>
          <a:lstStyle/>
          <a:p>
            <a:pPr/>
          </a:p>
        </p:txBody>
      </p:sp>
      <p:sp>
        <p:nvSpPr>
          <p:cNvPr id="25" name="Title Text"/>
          <p:cNvSpPr txBox="1"/>
          <p:nvPr>
            <p:ph type="title"/>
          </p:nvPr>
        </p:nvSpPr>
        <p:spPr>
          <a:xfrm>
            <a:off x="1409700" y="7785100"/>
            <a:ext cx="5791200" cy="1701800"/>
          </a:xfrm>
          <a:prstGeom prst="rect">
            <a:avLst/>
          </a:prstGeom>
        </p:spPr>
        <p:txBody>
          <a:bodyPr anchor="ctr"/>
          <a:lstStyle>
            <a:lvl1pPr algn="r"/>
          </a:lstStyle>
          <a:p>
            <a:pPr/>
            <a:r>
              <a:t>Title Text</a:t>
            </a:r>
          </a:p>
        </p:txBody>
      </p:sp>
      <p:sp>
        <p:nvSpPr>
          <p:cNvPr id="26" name="Body Level One…"/>
          <p:cNvSpPr txBox="1"/>
          <p:nvPr>
            <p:ph type="body" sz="quarter" idx="1"/>
          </p:nvPr>
        </p:nvSpPr>
        <p:spPr>
          <a:xfrm>
            <a:off x="7848600" y="8470900"/>
            <a:ext cx="4953000" cy="508000"/>
          </a:xfrm>
          <a:prstGeom prst="rect">
            <a:avLst/>
          </a:prstGeom>
        </p:spPr>
        <p:txBody>
          <a:bodyPr/>
          <a:lstStyle>
            <a:lvl1pPr marL="0" indent="0">
              <a:spcBef>
                <a:spcPts val="0"/>
              </a:spcBef>
              <a:buSzTx/>
              <a:buFontTx/>
              <a:buNone/>
              <a:defRPr sz="2600">
                <a:latin typeface="Helvetica Neue"/>
                <a:ea typeface="Helvetica Neue"/>
                <a:cs typeface="Helvetica Neue"/>
                <a:sym typeface="Helvetica Neue"/>
              </a:defRPr>
            </a:lvl1pPr>
            <a:lvl2pPr marL="0" indent="228600">
              <a:spcBef>
                <a:spcPts val="0"/>
              </a:spcBef>
              <a:buSzTx/>
              <a:buFontTx/>
              <a:buNone/>
              <a:defRPr sz="2600">
                <a:latin typeface="Helvetica Neue"/>
                <a:ea typeface="Helvetica Neue"/>
                <a:cs typeface="Helvetica Neue"/>
                <a:sym typeface="Helvetica Neue"/>
              </a:defRPr>
            </a:lvl2pPr>
            <a:lvl3pPr marL="0" indent="457200">
              <a:spcBef>
                <a:spcPts val="0"/>
              </a:spcBef>
              <a:buSzTx/>
              <a:buFontTx/>
              <a:buNone/>
              <a:defRPr sz="2600">
                <a:latin typeface="Helvetica Neue"/>
                <a:ea typeface="Helvetica Neue"/>
                <a:cs typeface="Helvetica Neue"/>
                <a:sym typeface="Helvetica Neue"/>
              </a:defRPr>
            </a:lvl3pPr>
            <a:lvl4pPr marL="0" indent="685800">
              <a:spcBef>
                <a:spcPts val="0"/>
              </a:spcBef>
              <a:buSzTx/>
              <a:buFontTx/>
              <a:buNone/>
              <a:defRPr sz="2600">
                <a:latin typeface="Helvetica Neue"/>
                <a:ea typeface="Helvetica Neue"/>
                <a:cs typeface="Helvetica Neue"/>
                <a:sym typeface="Helvetica Neue"/>
              </a:defRPr>
            </a:lvl4pPr>
            <a:lvl5pPr marL="0" indent="914400">
              <a:spcBef>
                <a:spcPts val="0"/>
              </a:spcBef>
              <a:buSzTx/>
              <a:buFont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xfrm>
            <a:off x="508000" y="9199778"/>
            <a:ext cx="312014" cy="299822"/>
          </a:xfrm>
          <a:prstGeom prst="rect">
            <a:avLst/>
          </a:prstGeom>
        </p:spPr>
        <p:txBody>
          <a:bodyPr/>
          <a:lstStyle/>
          <a:p>
            <a:pPr/>
            <a:fld id="{86CB4B4D-7CA3-9044-876B-883B54F8677D}" type="slidenum"/>
          </a:p>
        </p:txBody>
      </p:sp>
      <p:sp>
        <p:nvSpPr>
          <p:cNvPr id="28" name="Object"/>
          <p:cNvSpPr txBox="1"/>
          <p:nvPr>
            <p:ph type="obj" sz="quarter" idx="3"/>
          </p:nvPr>
        </p:nvSpPr>
        <p:spPr>
          <a:xfrm>
            <a:off x="977900" y="9194800"/>
            <a:ext cx="5181600" cy="304800"/>
          </a:xfrm>
          <a:prstGeom prst="rect">
            <a:avLst/>
          </a:prstGeom>
        </p:spPr>
        <p:txBody>
          <a:bodyPr anchor="ctr"/>
          <a:lstStyle/>
          <a:p>
            <a:pPr marL="0" indent="0" algn="ctr">
              <a:spcBef>
                <a:spcPts val="0"/>
              </a:spcBef>
              <a:buSzTx/>
              <a:buFontTx/>
              <a:buNone/>
              <a:defRPr sz="4200">
                <a:solidFill>
                  <a:srgbClr val="000000"/>
                </a:solidFill>
              </a:defRPr>
            </a:pPr>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 Center">
    <p:spTree>
      <p:nvGrpSpPr>
        <p:cNvPr id="1" name=""/>
        <p:cNvGrpSpPr/>
        <p:nvPr/>
      </p:nvGrpSpPr>
      <p:grpSpPr>
        <a:xfrm>
          <a:off x="0" y="0"/>
          <a:ext cx="0" cy="0"/>
          <a:chOff x="0" y="0"/>
          <a:chExt cx="0" cy="0"/>
        </a:xfrm>
      </p:grpSpPr>
      <p:sp>
        <p:nvSpPr>
          <p:cNvPr id="35" name="Title Text"/>
          <p:cNvSpPr txBox="1"/>
          <p:nvPr>
            <p:ph type="title"/>
          </p:nvPr>
        </p:nvSpPr>
        <p:spPr>
          <a:xfrm>
            <a:off x="571500" y="3289300"/>
            <a:ext cx="11861800" cy="3175000"/>
          </a:xfrm>
          <a:prstGeom prst="rect">
            <a:avLst/>
          </a:prstGeom>
        </p:spPr>
        <p:txBody>
          <a:bodyPr anchor="ctr"/>
          <a:lstStyle/>
          <a:p>
            <a:pPr/>
            <a:r>
              <a:t>Title Text</a:t>
            </a:r>
          </a:p>
        </p:txBody>
      </p:sp>
      <p:sp>
        <p:nvSpPr>
          <p:cNvPr id="36" name="Slide Number"/>
          <p:cNvSpPr txBox="1"/>
          <p:nvPr>
            <p:ph type="sldNum" sz="quarter" idx="2"/>
          </p:nvPr>
        </p:nvSpPr>
        <p:spPr>
          <a:xfrm>
            <a:off x="508000" y="9199778"/>
            <a:ext cx="312014" cy="299822"/>
          </a:xfrm>
          <a:prstGeom prst="rect">
            <a:avLst/>
          </a:prstGeom>
        </p:spPr>
        <p:txBody>
          <a:bodyPr/>
          <a:lstStyle/>
          <a:p>
            <a:pPr/>
            <a:fld id="{86CB4B4D-7CA3-9044-876B-883B54F8677D}" type="slidenum"/>
          </a:p>
        </p:txBody>
      </p:sp>
      <p:sp>
        <p:nvSpPr>
          <p:cNvPr id="37" name="Object"/>
          <p:cNvSpPr txBox="1"/>
          <p:nvPr>
            <p:ph type="obj" sz="quarter" idx="3"/>
          </p:nvPr>
        </p:nvSpPr>
        <p:spPr>
          <a:xfrm>
            <a:off x="977900" y="9194800"/>
            <a:ext cx="5181600" cy="304800"/>
          </a:xfrm>
          <a:prstGeom prst="rect">
            <a:avLst/>
          </a:prstGeom>
        </p:spPr>
        <p:txBody>
          <a:bodyPr anchor="ctr"/>
          <a:lstStyle/>
          <a:p>
            <a:pPr marL="0" indent="0" algn="ctr">
              <a:spcBef>
                <a:spcPts val="0"/>
              </a:spcBef>
              <a:buSzTx/>
              <a:buFontTx/>
              <a:buNone/>
              <a:defRPr sz="4200">
                <a:solidFill>
                  <a:srgbClr val="000000"/>
                </a:solidFill>
              </a:defRPr>
            </a:pPr>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Photo - Vertical">
    <p:spTree>
      <p:nvGrpSpPr>
        <p:cNvPr id="1" name=""/>
        <p:cNvGrpSpPr/>
        <p:nvPr/>
      </p:nvGrpSpPr>
      <p:grpSpPr>
        <a:xfrm>
          <a:off x="0" y="0"/>
          <a:ext cx="0" cy="0"/>
          <a:chOff x="0" y="0"/>
          <a:chExt cx="0" cy="0"/>
        </a:xfrm>
      </p:grpSpPr>
      <p:sp>
        <p:nvSpPr>
          <p:cNvPr id="44" name="Line"/>
          <p:cNvSpPr/>
          <p:nvPr/>
        </p:nvSpPr>
        <p:spPr>
          <a:xfrm>
            <a:off x="571500" y="4864100"/>
            <a:ext cx="5334476" cy="58"/>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5" name="Image"/>
          <p:cNvSpPr/>
          <p:nvPr>
            <p:ph type="pic" idx="13"/>
          </p:nvPr>
        </p:nvSpPr>
        <p:spPr>
          <a:xfrm>
            <a:off x="6502400" y="0"/>
            <a:ext cx="6502400" cy="9753600"/>
          </a:xfrm>
          <a:prstGeom prst="rect">
            <a:avLst/>
          </a:prstGeom>
        </p:spPr>
        <p:txBody>
          <a:bodyPr lIns="91439" tIns="45719" rIns="91439" bIns="45719">
            <a:noAutofit/>
          </a:bodyPr>
          <a:lstStyle/>
          <a:p>
            <a:pPr/>
          </a:p>
        </p:txBody>
      </p:sp>
      <p:sp>
        <p:nvSpPr>
          <p:cNvPr id="46" name="Title Text"/>
          <p:cNvSpPr txBox="1"/>
          <p:nvPr>
            <p:ph type="title"/>
          </p:nvPr>
        </p:nvSpPr>
        <p:spPr>
          <a:xfrm>
            <a:off x="571500" y="1435100"/>
            <a:ext cx="5334000" cy="3175000"/>
          </a:xfrm>
          <a:prstGeom prst="rect">
            <a:avLst/>
          </a:prstGeom>
        </p:spPr>
        <p:txBody>
          <a:bodyPr/>
          <a:lstStyle/>
          <a:p>
            <a:pPr/>
            <a:r>
              <a:t>Title Text</a:t>
            </a:r>
          </a:p>
        </p:txBody>
      </p:sp>
      <p:sp>
        <p:nvSpPr>
          <p:cNvPr id="47" name="Body Level One…"/>
          <p:cNvSpPr txBox="1"/>
          <p:nvPr>
            <p:ph type="body" sz="quarter" idx="1"/>
          </p:nvPr>
        </p:nvSpPr>
        <p:spPr>
          <a:xfrm>
            <a:off x="571500" y="5130800"/>
            <a:ext cx="5334000" cy="3175000"/>
          </a:xfrm>
          <a:prstGeom prst="rect">
            <a:avLst/>
          </a:prstGeom>
        </p:spPr>
        <p:txBody>
          <a:bodyPr/>
          <a:lstStyle>
            <a:lvl1pPr marL="0" indent="0">
              <a:spcBef>
                <a:spcPts val="0"/>
              </a:spcBef>
              <a:buSzTx/>
              <a:buFontTx/>
              <a:buNone/>
              <a:defRPr sz="2600">
                <a:latin typeface="Helvetica Neue"/>
                <a:ea typeface="Helvetica Neue"/>
                <a:cs typeface="Helvetica Neue"/>
                <a:sym typeface="Helvetica Neue"/>
              </a:defRPr>
            </a:lvl1pPr>
            <a:lvl2pPr marL="0" indent="228600">
              <a:spcBef>
                <a:spcPts val="0"/>
              </a:spcBef>
              <a:buSzTx/>
              <a:buFontTx/>
              <a:buNone/>
              <a:defRPr sz="2600">
                <a:latin typeface="Helvetica Neue"/>
                <a:ea typeface="Helvetica Neue"/>
                <a:cs typeface="Helvetica Neue"/>
                <a:sym typeface="Helvetica Neue"/>
              </a:defRPr>
            </a:lvl2pPr>
            <a:lvl3pPr marL="0" indent="457200">
              <a:spcBef>
                <a:spcPts val="0"/>
              </a:spcBef>
              <a:buSzTx/>
              <a:buFontTx/>
              <a:buNone/>
              <a:defRPr sz="2600">
                <a:latin typeface="Helvetica Neue"/>
                <a:ea typeface="Helvetica Neue"/>
                <a:cs typeface="Helvetica Neue"/>
                <a:sym typeface="Helvetica Neue"/>
              </a:defRPr>
            </a:lvl3pPr>
            <a:lvl4pPr marL="0" indent="685800">
              <a:spcBef>
                <a:spcPts val="0"/>
              </a:spcBef>
              <a:buSzTx/>
              <a:buFontTx/>
              <a:buNone/>
              <a:defRPr sz="2600">
                <a:latin typeface="Helvetica Neue"/>
                <a:ea typeface="Helvetica Neue"/>
                <a:cs typeface="Helvetica Neue"/>
                <a:sym typeface="Helvetica Neue"/>
              </a:defRPr>
            </a:lvl4pPr>
            <a:lvl5pPr marL="0" indent="914400">
              <a:spcBef>
                <a:spcPts val="0"/>
              </a:spcBef>
              <a:buSzTx/>
              <a:buFont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48" name="Slide Number"/>
          <p:cNvSpPr txBox="1"/>
          <p:nvPr>
            <p:ph type="sldNum" sz="quarter" idx="2"/>
          </p:nvPr>
        </p:nvSpPr>
        <p:spPr>
          <a:xfrm>
            <a:off x="508000" y="9199778"/>
            <a:ext cx="312014" cy="299822"/>
          </a:xfrm>
          <a:prstGeom prst="rect">
            <a:avLst/>
          </a:prstGeom>
        </p:spPr>
        <p:txBody>
          <a:bodyPr/>
          <a:lstStyle/>
          <a:p>
            <a:pPr/>
            <a:fld id="{86CB4B4D-7CA3-9044-876B-883B54F8677D}" type="slidenum"/>
          </a:p>
        </p:txBody>
      </p:sp>
      <p:sp>
        <p:nvSpPr>
          <p:cNvPr id="49" name="Object"/>
          <p:cNvSpPr txBox="1"/>
          <p:nvPr>
            <p:ph type="obj" sz="quarter" idx="3"/>
          </p:nvPr>
        </p:nvSpPr>
        <p:spPr>
          <a:xfrm>
            <a:off x="977900" y="9194800"/>
            <a:ext cx="5181600" cy="304800"/>
          </a:xfrm>
          <a:prstGeom prst="rect">
            <a:avLst/>
          </a:prstGeom>
        </p:spPr>
        <p:txBody>
          <a:bodyPr anchor="ctr"/>
          <a:lstStyle/>
          <a:p>
            <a:pPr marL="0" indent="0" algn="ctr">
              <a:spcBef>
                <a:spcPts val="0"/>
              </a:spcBef>
              <a:buSzTx/>
              <a:buFontTx/>
              <a:buNone/>
              <a:defRPr sz="4200">
                <a:solidFill>
                  <a:srgbClr val="000000"/>
                </a:solidFill>
              </a:defRPr>
            </a:pPr>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64" name="Title Text"/>
          <p:cNvSpPr txBox="1"/>
          <p:nvPr>
            <p:ph type="title"/>
          </p:nvPr>
        </p:nvSpPr>
        <p:spPr>
          <a:prstGeom prst="rect">
            <a:avLst/>
          </a:prstGeom>
        </p:spPr>
        <p:txBody>
          <a:bodyPr/>
          <a:lstStyle/>
          <a:p>
            <a:pPr/>
            <a:r>
              <a:t>Title Text</a:t>
            </a:r>
          </a:p>
        </p:txBody>
      </p:sp>
      <p:sp>
        <p:nvSpPr>
          <p:cNvPr id="6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6" name="Object"/>
          <p:cNvSpPr txBox="1"/>
          <p:nvPr>
            <p:ph type="obj" sz="quarter" idx="3"/>
          </p:nvPr>
        </p:nvSpPr>
        <p:spPr>
          <a:xfrm>
            <a:off x="977900" y="9194800"/>
            <a:ext cx="5181600" cy="304800"/>
          </a:xfrm>
          <a:prstGeom prst="rect">
            <a:avLst/>
          </a:prstGeom>
        </p:spPr>
        <p:txBody>
          <a:bodyPr anchor="ctr"/>
          <a:lstStyle/>
          <a:p>
            <a:pPr marL="0" indent="0" algn="ctr">
              <a:spcBef>
                <a:spcPts val="0"/>
              </a:spcBef>
              <a:buSzTx/>
              <a:buFontTx/>
              <a:buNone/>
              <a:defRPr sz="4200">
                <a:solidFill>
                  <a:srgbClr val="000000"/>
                </a:solidFill>
              </a:defRPr>
            </a:pPr>
          </a:p>
        </p:txBody>
      </p:sp>
      <p:sp>
        <p:nvSpPr>
          <p:cNvPr id="67" name="Slide Number"/>
          <p:cNvSpPr txBox="1"/>
          <p:nvPr>
            <p:ph type="sldNum" sz="quarter" idx="2"/>
          </p:nvPr>
        </p:nvSpPr>
        <p:spPr>
          <a:xfrm>
            <a:off x="508000" y="9199778"/>
            <a:ext cx="312014" cy="2998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showMasterPhAnim="1">
  <p:cSld name="Title, Bullets &amp; Photo">
    <p:spTree>
      <p:nvGrpSpPr>
        <p:cNvPr id="1" name=""/>
        <p:cNvGrpSpPr/>
        <p:nvPr/>
      </p:nvGrpSpPr>
      <p:grpSpPr>
        <a:xfrm>
          <a:off x="0" y="0"/>
          <a:ext cx="0" cy="0"/>
          <a:chOff x="0" y="0"/>
          <a:chExt cx="0" cy="0"/>
        </a:xfrm>
      </p:grpSpPr>
      <p:sp>
        <p:nvSpPr>
          <p:cNvPr id="74" name="Line"/>
          <p:cNvSpPr/>
          <p:nvPr/>
        </p:nvSpPr>
        <p:spPr>
          <a:xfrm>
            <a:off x="571500" y="1968500"/>
            <a:ext cx="5073394" cy="133"/>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75" name="Image"/>
          <p:cNvSpPr/>
          <p:nvPr>
            <p:ph type="pic" idx="13"/>
          </p:nvPr>
        </p:nvSpPr>
        <p:spPr>
          <a:xfrm>
            <a:off x="6502400" y="0"/>
            <a:ext cx="6502400" cy="9753600"/>
          </a:xfrm>
          <a:prstGeom prst="rect">
            <a:avLst/>
          </a:prstGeom>
        </p:spPr>
        <p:txBody>
          <a:bodyPr lIns="91439" tIns="45719" rIns="91439" bIns="45719">
            <a:noAutofit/>
          </a:bodyPr>
          <a:lstStyle/>
          <a:p>
            <a:pPr/>
          </a:p>
        </p:txBody>
      </p:sp>
      <p:sp>
        <p:nvSpPr>
          <p:cNvPr id="76" name="Title Text"/>
          <p:cNvSpPr txBox="1"/>
          <p:nvPr>
            <p:ph type="title"/>
          </p:nvPr>
        </p:nvSpPr>
        <p:spPr>
          <a:xfrm>
            <a:off x="571500" y="330200"/>
            <a:ext cx="5080000" cy="1397000"/>
          </a:xfrm>
          <a:prstGeom prst="rect">
            <a:avLst/>
          </a:prstGeom>
        </p:spPr>
        <p:txBody>
          <a:bodyPr/>
          <a:lstStyle/>
          <a:p>
            <a:pPr/>
            <a:r>
              <a:t>Title Text</a:t>
            </a:r>
          </a:p>
        </p:txBody>
      </p:sp>
      <p:sp>
        <p:nvSpPr>
          <p:cNvPr id="77" name="Body Level One…"/>
          <p:cNvSpPr txBox="1"/>
          <p:nvPr>
            <p:ph type="body" sz="half" idx="1"/>
          </p:nvPr>
        </p:nvSpPr>
        <p:spPr>
          <a:xfrm>
            <a:off x="571500" y="2222500"/>
            <a:ext cx="5080000" cy="6667500"/>
          </a:xfrm>
          <a:prstGeom prst="rect">
            <a:avLst/>
          </a:prstGeom>
        </p:spPr>
        <p:txBody>
          <a:bodyPr/>
          <a:lstStyle>
            <a:lvl1pPr marL="330200" indent="-330200">
              <a:spcBef>
                <a:spcPts val="3000"/>
              </a:spcBef>
              <a:defRPr sz="2600">
                <a:latin typeface="Helvetica Neue"/>
                <a:ea typeface="Helvetica Neue"/>
                <a:cs typeface="Helvetica Neue"/>
                <a:sym typeface="Helvetica Neue"/>
              </a:defRPr>
            </a:lvl1pPr>
            <a:lvl2pPr marL="660400" indent="-330200">
              <a:spcBef>
                <a:spcPts val="3000"/>
              </a:spcBef>
              <a:defRPr sz="2600">
                <a:latin typeface="Helvetica Neue"/>
                <a:ea typeface="Helvetica Neue"/>
                <a:cs typeface="Helvetica Neue"/>
                <a:sym typeface="Helvetica Neue"/>
              </a:defRPr>
            </a:lvl2pPr>
            <a:lvl3pPr marL="990600" indent="-330200">
              <a:spcBef>
                <a:spcPts val="3000"/>
              </a:spcBef>
              <a:defRPr sz="2600">
                <a:latin typeface="Helvetica Neue"/>
                <a:ea typeface="Helvetica Neue"/>
                <a:cs typeface="Helvetica Neue"/>
                <a:sym typeface="Helvetica Neue"/>
              </a:defRPr>
            </a:lvl3pPr>
            <a:lvl4pPr marL="1320800" indent="-330200">
              <a:spcBef>
                <a:spcPts val="3000"/>
              </a:spcBef>
              <a:defRPr sz="2600">
                <a:latin typeface="Helvetica Neue"/>
                <a:ea typeface="Helvetica Neue"/>
                <a:cs typeface="Helvetica Neue"/>
                <a:sym typeface="Helvetica Neue"/>
              </a:defRPr>
            </a:lvl4pPr>
            <a:lvl5pPr marL="1651000" indent="-330200">
              <a:spcBef>
                <a:spcPts val="3000"/>
              </a:spcBef>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78" name="Slide Number"/>
          <p:cNvSpPr txBox="1"/>
          <p:nvPr>
            <p:ph type="sldNum" sz="quarter" idx="2"/>
          </p:nvPr>
        </p:nvSpPr>
        <p:spPr>
          <a:xfrm>
            <a:off x="510743" y="9199778"/>
            <a:ext cx="312014" cy="299822"/>
          </a:xfrm>
          <a:prstGeom prst="rect">
            <a:avLst/>
          </a:prstGeom>
        </p:spPr>
        <p:txBody>
          <a:bodyPr/>
          <a:lstStyle>
            <a:lvl1pPr algn="l"/>
          </a:lstStyle>
          <a:p>
            <a:pPr/>
            <a:fld id="{86CB4B4D-7CA3-9044-876B-883B54F8677D}" type="slidenum"/>
          </a:p>
        </p:txBody>
      </p:sp>
      <p:sp>
        <p:nvSpPr>
          <p:cNvPr id="79" name="Object"/>
          <p:cNvSpPr txBox="1"/>
          <p:nvPr>
            <p:ph type="obj" sz="quarter" idx="3"/>
          </p:nvPr>
        </p:nvSpPr>
        <p:spPr>
          <a:xfrm>
            <a:off x="973862" y="9194800"/>
            <a:ext cx="5183698" cy="304800"/>
          </a:xfrm>
          <a:prstGeom prst="rect">
            <a:avLst/>
          </a:prstGeom>
        </p:spPr>
        <p:txBody>
          <a:bodyPr anchor="ctr"/>
          <a:lstStyle/>
          <a:p>
            <a:pPr marL="0" indent="0" algn="ctr">
              <a:spcBef>
                <a:spcPts val="0"/>
              </a:spcBef>
              <a:buSzTx/>
              <a:buFontTx/>
              <a:buNone/>
              <a:defRPr sz="4200">
                <a:solidFill>
                  <a:srgbClr val="000000"/>
                </a:solidFill>
              </a:defRPr>
            </a:pP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Title, Bullets &amp; Photo horizontal">
    <p:spTree>
      <p:nvGrpSpPr>
        <p:cNvPr id="1" name=""/>
        <p:cNvGrpSpPr/>
        <p:nvPr/>
      </p:nvGrpSpPr>
      <p:grpSpPr>
        <a:xfrm>
          <a:off x="0" y="0"/>
          <a:ext cx="0" cy="0"/>
          <a:chOff x="0" y="0"/>
          <a:chExt cx="0" cy="0"/>
        </a:xfrm>
      </p:grpSpPr>
      <p:sp>
        <p:nvSpPr>
          <p:cNvPr id="86" name="Line"/>
          <p:cNvSpPr/>
          <p:nvPr/>
        </p:nvSpPr>
        <p:spPr>
          <a:xfrm>
            <a:off x="571500" y="1968500"/>
            <a:ext cx="5073394" cy="133"/>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87" name="Image"/>
          <p:cNvSpPr/>
          <p:nvPr>
            <p:ph type="pic" sz="half" idx="13"/>
          </p:nvPr>
        </p:nvSpPr>
        <p:spPr>
          <a:xfrm>
            <a:off x="546460" y="2209931"/>
            <a:ext cx="11911880" cy="3702770"/>
          </a:xfrm>
          <a:prstGeom prst="rect">
            <a:avLst/>
          </a:prstGeom>
        </p:spPr>
        <p:txBody>
          <a:bodyPr lIns="91439" tIns="45719" rIns="91439" bIns="45719">
            <a:noAutofit/>
          </a:bodyPr>
          <a:lstStyle/>
          <a:p>
            <a:pPr/>
          </a:p>
        </p:txBody>
      </p:sp>
      <p:sp>
        <p:nvSpPr>
          <p:cNvPr id="88" name="Title Text"/>
          <p:cNvSpPr txBox="1"/>
          <p:nvPr>
            <p:ph type="title"/>
          </p:nvPr>
        </p:nvSpPr>
        <p:spPr>
          <a:xfrm>
            <a:off x="571500" y="330200"/>
            <a:ext cx="5080000" cy="1397000"/>
          </a:xfrm>
          <a:prstGeom prst="rect">
            <a:avLst/>
          </a:prstGeom>
        </p:spPr>
        <p:txBody>
          <a:bodyPr/>
          <a:lstStyle/>
          <a:p>
            <a:pPr/>
            <a:r>
              <a:t>Title Text</a:t>
            </a:r>
          </a:p>
        </p:txBody>
      </p:sp>
      <p:sp>
        <p:nvSpPr>
          <p:cNvPr id="89" name="Body Level One…"/>
          <p:cNvSpPr txBox="1"/>
          <p:nvPr>
            <p:ph type="body" sz="half" idx="1"/>
          </p:nvPr>
        </p:nvSpPr>
        <p:spPr>
          <a:xfrm>
            <a:off x="571500" y="6276351"/>
            <a:ext cx="11861800" cy="2613649"/>
          </a:xfrm>
          <a:prstGeom prst="rect">
            <a:avLst/>
          </a:prstGeom>
        </p:spPr>
        <p:txBody>
          <a:bodyPr/>
          <a:lstStyle>
            <a:lvl1pPr marL="330200" indent="-330200">
              <a:spcBef>
                <a:spcPts val="3000"/>
              </a:spcBef>
              <a:defRPr sz="2600">
                <a:latin typeface="Helvetica Neue"/>
                <a:ea typeface="Helvetica Neue"/>
                <a:cs typeface="Helvetica Neue"/>
                <a:sym typeface="Helvetica Neue"/>
              </a:defRPr>
            </a:lvl1pPr>
            <a:lvl2pPr marL="660400" indent="-330200">
              <a:spcBef>
                <a:spcPts val="3000"/>
              </a:spcBef>
              <a:defRPr sz="2600">
                <a:latin typeface="Helvetica Neue"/>
                <a:ea typeface="Helvetica Neue"/>
                <a:cs typeface="Helvetica Neue"/>
                <a:sym typeface="Helvetica Neue"/>
              </a:defRPr>
            </a:lvl2pPr>
            <a:lvl3pPr marL="990600" indent="-330200">
              <a:spcBef>
                <a:spcPts val="3000"/>
              </a:spcBef>
              <a:defRPr sz="2600">
                <a:latin typeface="Helvetica Neue"/>
                <a:ea typeface="Helvetica Neue"/>
                <a:cs typeface="Helvetica Neue"/>
                <a:sym typeface="Helvetica Neue"/>
              </a:defRPr>
            </a:lvl3pPr>
            <a:lvl4pPr marL="1320800" indent="-330200">
              <a:spcBef>
                <a:spcPts val="3000"/>
              </a:spcBef>
              <a:defRPr sz="2600">
                <a:latin typeface="Helvetica Neue"/>
                <a:ea typeface="Helvetica Neue"/>
                <a:cs typeface="Helvetica Neue"/>
                <a:sym typeface="Helvetica Neue"/>
              </a:defRPr>
            </a:lvl4pPr>
            <a:lvl5pPr marL="1651000" indent="-330200">
              <a:spcBef>
                <a:spcPts val="3000"/>
              </a:spcBef>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510743" y="9199778"/>
            <a:ext cx="312014" cy="299822"/>
          </a:xfrm>
          <a:prstGeom prst="rect">
            <a:avLst/>
          </a:prstGeom>
        </p:spPr>
        <p:txBody>
          <a:bodyPr/>
          <a:lstStyle>
            <a:lvl1pPr algn="l"/>
          </a:lstStyle>
          <a:p>
            <a:pPr/>
            <a:fld id="{86CB4B4D-7CA3-9044-876B-883B54F8677D}" type="slidenum"/>
          </a:p>
        </p:txBody>
      </p:sp>
      <p:sp>
        <p:nvSpPr>
          <p:cNvPr id="91" name="Object"/>
          <p:cNvSpPr txBox="1"/>
          <p:nvPr>
            <p:ph type="obj" sz="quarter" idx="3"/>
          </p:nvPr>
        </p:nvSpPr>
        <p:spPr>
          <a:xfrm>
            <a:off x="973862" y="9194800"/>
            <a:ext cx="5183698" cy="304800"/>
          </a:xfrm>
          <a:prstGeom prst="rect">
            <a:avLst/>
          </a:prstGeom>
        </p:spPr>
        <p:txBody>
          <a:bodyPr anchor="ctr"/>
          <a:lstStyle/>
          <a:p>
            <a:pPr marL="0" indent="0" algn="ctr">
              <a:spcBef>
                <a:spcPts val="0"/>
              </a:spcBef>
              <a:buSzTx/>
              <a:buFontTx/>
              <a:buNone/>
              <a:defRPr sz="4200">
                <a:solidFill>
                  <a:srgbClr val="000000"/>
                </a:solidFill>
              </a:defRPr>
            </a:pPr>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Bullets">
    <p:spTree>
      <p:nvGrpSpPr>
        <p:cNvPr id="1" name=""/>
        <p:cNvGrpSpPr/>
        <p:nvPr/>
      </p:nvGrpSpPr>
      <p:grpSpPr>
        <a:xfrm>
          <a:off x="0" y="0"/>
          <a:ext cx="0" cy="0"/>
          <a:chOff x="0" y="0"/>
          <a:chExt cx="0" cy="0"/>
        </a:xfrm>
      </p:grpSpPr>
      <p:sp>
        <p:nvSpPr>
          <p:cNvPr id="98" name="Body Level One…"/>
          <p:cNvSpPr txBox="1"/>
          <p:nvPr>
            <p:ph type="body" idx="1"/>
          </p:nvPr>
        </p:nvSpPr>
        <p:spPr>
          <a:xfrm>
            <a:off x="889000" y="889000"/>
            <a:ext cx="11214100" cy="79629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 name="Title Text"/>
          <p:cNvSpPr txBox="1"/>
          <p:nvPr>
            <p:ph type="title"/>
          </p:nvPr>
        </p:nvSpPr>
        <p:spPr>
          <a:xfrm>
            <a:off x="571500" y="330200"/>
            <a:ext cx="11861800" cy="1397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Title Text</a:t>
            </a:r>
          </a:p>
        </p:txBody>
      </p:sp>
      <p:sp>
        <p:nvSpPr>
          <p:cNvPr id="4" name="Body Level One…"/>
          <p:cNvSpPr txBox="1"/>
          <p:nvPr>
            <p:ph type="body" idx="1"/>
          </p:nvPr>
        </p:nvSpPr>
        <p:spPr>
          <a:xfrm>
            <a:off x="571500" y="2222500"/>
            <a:ext cx="11861800" cy="6667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2268199" y="9199778"/>
            <a:ext cx="312015" cy="299822"/>
          </a:xfrm>
          <a:prstGeom prst="rect">
            <a:avLst/>
          </a:prstGeom>
          <a:ln w="12700">
            <a:miter lim="400000"/>
          </a:ln>
        </p:spPr>
        <p:txBody>
          <a:bodyPr wrap="none" lIns="50800" tIns="50800" rIns="50800" bIns="50800" anchor="b">
            <a:spAutoFit/>
          </a:bodyPr>
          <a:lstStyle>
            <a:lvl1pPr algn="r">
              <a:defRPr sz="1400">
                <a:latin typeface="Helvetica Neue"/>
                <a:ea typeface="Helvetica Neue"/>
                <a:cs typeface="Helvetica Neue"/>
                <a:sym typeface="Helvetica Neue"/>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mn-lt"/>
          <a:ea typeface="+mn-ea"/>
          <a:cs typeface="+mn-cs"/>
          <a:sym typeface="Helvetica Neue Light"/>
        </a:defRPr>
      </a:lvl1pPr>
      <a:lvl2pPr marL="0" marR="0" indent="22860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mn-lt"/>
          <a:ea typeface="+mn-ea"/>
          <a:cs typeface="+mn-cs"/>
          <a:sym typeface="Helvetica Neue Light"/>
        </a:defRPr>
      </a:lvl2pPr>
      <a:lvl3pPr marL="0" marR="0" indent="45720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mn-lt"/>
          <a:ea typeface="+mn-ea"/>
          <a:cs typeface="+mn-cs"/>
          <a:sym typeface="Helvetica Neue Light"/>
        </a:defRPr>
      </a:lvl3pPr>
      <a:lvl4pPr marL="0" marR="0" indent="68580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mn-lt"/>
          <a:ea typeface="+mn-ea"/>
          <a:cs typeface="+mn-cs"/>
          <a:sym typeface="Helvetica Neue Light"/>
        </a:defRPr>
      </a:lvl4pPr>
      <a:lvl5pPr marL="0" marR="0" indent="91440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mn-lt"/>
          <a:ea typeface="+mn-ea"/>
          <a:cs typeface="+mn-cs"/>
          <a:sym typeface="Helvetica Neue Light"/>
        </a:defRPr>
      </a:lvl5pPr>
      <a:lvl6pPr marL="0" marR="0" indent="114300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mn-lt"/>
          <a:ea typeface="+mn-ea"/>
          <a:cs typeface="+mn-cs"/>
          <a:sym typeface="Helvetica Neue Light"/>
        </a:defRPr>
      </a:lvl6pPr>
      <a:lvl7pPr marL="0" marR="0" indent="137160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mn-lt"/>
          <a:ea typeface="+mn-ea"/>
          <a:cs typeface="+mn-cs"/>
          <a:sym typeface="Helvetica Neue Light"/>
        </a:defRPr>
      </a:lvl7pPr>
      <a:lvl8pPr marL="0" marR="0" indent="160020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mn-lt"/>
          <a:ea typeface="+mn-ea"/>
          <a:cs typeface="+mn-cs"/>
          <a:sym typeface="Helvetica Neue Light"/>
        </a:defRPr>
      </a:lvl8pPr>
      <a:lvl9pPr marL="0" marR="0" indent="182880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mn-lt"/>
          <a:ea typeface="+mn-ea"/>
          <a:cs typeface="+mn-cs"/>
          <a:sym typeface="Helvetica Neue Light"/>
        </a:defRPr>
      </a:lvl9pPr>
    </p:titleStyle>
    <p:bodyStyle>
      <a:lvl1pPr marL="4572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mn-lt"/>
          <a:ea typeface="+mn-ea"/>
          <a:cs typeface="+mn-cs"/>
          <a:sym typeface="Helvetica Neue Light"/>
        </a:defRPr>
      </a:lvl1pPr>
      <a:lvl2pPr marL="9144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mn-lt"/>
          <a:ea typeface="+mn-ea"/>
          <a:cs typeface="+mn-cs"/>
          <a:sym typeface="Helvetica Neue Light"/>
        </a:defRPr>
      </a:lvl2pPr>
      <a:lvl3pPr marL="13716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mn-lt"/>
          <a:ea typeface="+mn-ea"/>
          <a:cs typeface="+mn-cs"/>
          <a:sym typeface="Helvetica Neue Light"/>
        </a:defRPr>
      </a:lvl3pPr>
      <a:lvl4pPr marL="18288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mn-lt"/>
          <a:ea typeface="+mn-ea"/>
          <a:cs typeface="+mn-cs"/>
          <a:sym typeface="Helvetica Neue Light"/>
        </a:defRPr>
      </a:lvl4pPr>
      <a:lvl5pPr marL="22860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mn-lt"/>
          <a:ea typeface="+mn-ea"/>
          <a:cs typeface="+mn-cs"/>
          <a:sym typeface="Helvetica Neue Light"/>
        </a:defRPr>
      </a:lvl5pPr>
      <a:lvl6pPr marL="27432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mn-lt"/>
          <a:ea typeface="+mn-ea"/>
          <a:cs typeface="+mn-cs"/>
          <a:sym typeface="Helvetica Neue Light"/>
        </a:defRPr>
      </a:lvl6pPr>
      <a:lvl7pPr marL="32004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mn-lt"/>
          <a:ea typeface="+mn-ea"/>
          <a:cs typeface="+mn-cs"/>
          <a:sym typeface="Helvetica Neue Light"/>
        </a:defRPr>
      </a:lvl7pPr>
      <a:lvl8pPr marL="36576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mn-lt"/>
          <a:ea typeface="+mn-ea"/>
          <a:cs typeface="+mn-cs"/>
          <a:sym typeface="Helvetica Neue Light"/>
        </a:defRPr>
      </a:lvl8pPr>
      <a:lvl9pPr marL="41148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mn-lt"/>
          <a:ea typeface="+mn-ea"/>
          <a:cs typeface="+mn-cs"/>
          <a:sym typeface="Helvetica Neue Light"/>
        </a:defRPr>
      </a:lvl9pPr>
    </p:bodyStyle>
    <p:otherStyle>
      <a:lvl1pPr marL="0" marR="0" indent="0" algn="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1pPr>
      <a:lvl2pPr marL="0" marR="0" indent="228600" algn="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2pPr>
      <a:lvl3pPr marL="0" marR="0" indent="457200" algn="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3pPr>
      <a:lvl4pPr marL="0" marR="0" indent="685800" algn="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4pPr>
      <a:lvl5pPr marL="0" marR="0" indent="914400" algn="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5pPr>
      <a:lvl6pPr marL="0" marR="0" indent="1143000" algn="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6pPr>
      <a:lvl7pPr marL="0" marR="0" indent="1371600" algn="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7pPr>
      <a:lvl8pPr marL="0" marR="0" indent="1600200" algn="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8pPr>
      <a:lvl9pPr marL="0" marR="0" indent="1828800" algn="r" defTabSz="58420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khawley/my-talks" TargetMode="Externa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0.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hyperlink" Target="http://joinhonor.com" TargetMode="External"/><Relationship Id="rId4" Type="http://schemas.openxmlformats.org/officeDocument/2006/relationships/image" Target="../media/image1.jpe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13.png"/></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jpeg"/></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4.jpeg"/></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4.png"/></Relationships>

</file>

<file path=ppt/slides/_rels/slide4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 Id="rId3" Type="http://schemas.openxmlformats.org/officeDocument/2006/relationships/image" Target="../media/image15.png"/><Relationship Id="rId4" Type="http://schemas.openxmlformats.org/officeDocument/2006/relationships/image" Target="../media/image5.jpeg"/><Relationship Id="rId5" Type="http://schemas.openxmlformats.org/officeDocument/2006/relationships/image" Target="../media/image6.jpeg"/></Relationships>

</file>

<file path=ppt/slides/_rels/slide4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2.jpeg"/><Relationship Id="rId5" Type="http://schemas.openxmlformats.org/officeDocument/2006/relationships/image" Target="../media/image3.png"/><Relationship Id="rId6" Type="http://schemas.openxmlformats.org/officeDocument/2006/relationships/image" Target="../media/image4.png"/></Relationships>

</file>

<file path=ppt/slides/_rels/slide5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 Id="rId3" Type="http://schemas.openxmlformats.org/officeDocument/2006/relationships/image" Target="../media/image20.png"/></Relationships>

</file>

<file path=ppt/slides/_rels/slide51.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5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5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twitter.com/kkarinhawley" TargetMode="External"/><Relationship Id="rId3" Type="http://schemas.openxmlformats.org/officeDocument/2006/relationships/hyperlink" Target="http://joinhonor.com" TargetMode="External"/><Relationship Id="rId4" Type="http://schemas.openxmlformats.org/officeDocument/2006/relationships/hyperlink" Target="https://github.com/khawley/my-talks" TargetMode="External"/><Relationship Id="rId5" Type="http://schemas.openxmlformats.org/officeDocument/2006/relationships/hyperlink" Target="http://HackerRank.com" TargetMode="External"/><Relationship Id="rId6" Type="http://schemas.openxmlformats.org/officeDocument/2006/relationships/hyperlink" Target="http://exercism.io" TargetMode="External"/><Relationship Id="rId7" Type="http://schemas.openxmlformats.org/officeDocument/2006/relationships/hyperlink" Target="https://www.gitbook.com/book/khawley/git-github-basics-tutorial/details" TargetMode="External"/><Relationship Id="rId8" Type="http://schemas.openxmlformats.org/officeDocument/2006/relationships/hyperlink" Target="http://www.atlassian.com/git/tutorials/what-is-version-control" TargetMode="External"/><Relationship Id="rId9" Type="http://schemas.openxmlformats.org/officeDocument/2006/relationships/hyperlink" Target="https://github.com/khawley/CastleDice" TargetMode="Externa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I Finished the Beginner Tutorial,…"/>
          <p:cNvSpPr txBox="1"/>
          <p:nvPr>
            <p:ph type="ctrTitle"/>
          </p:nvPr>
        </p:nvSpPr>
        <p:spPr>
          <a:prstGeom prst="rect">
            <a:avLst/>
          </a:prstGeom>
        </p:spPr>
        <p:txBody>
          <a:bodyPr/>
          <a:lstStyle/>
          <a:p>
            <a:pPr/>
            <a:r>
              <a:t>I Finished the Beginner Tutorial,</a:t>
            </a:r>
          </a:p>
          <a:p>
            <a:pPr/>
            <a:r>
              <a:t>Now What?</a:t>
            </a:r>
          </a:p>
        </p:txBody>
      </p:sp>
      <p:sp>
        <p:nvSpPr>
          <p:cNvPr id="146" name="Kelsey Karin Hawley…"/>
          <p:cNvSpPr txBox="1"/>
          <p:nvPr>
            <p:ph type="subTitle" sz="half" idx="1"/>
          </p:nvPr>
        </p:nvSpPr>
        <p:spPr>
          <a:xfrm>
            <a:off x="571500" y="5016500"/>
            <a:ext cx="11861800" cy="3175000"/>
          </a:xfrm>
          <a:prstGeom prst="rect">
            <a:avLst/>
          </a:prstGeom>
        </p:spPr>
        <p:txBody>
          <a:bodyPr/>
          <a:lstStyle/>
          <a:p>
            <a:pPr/>
            <a:r>
              <a:t>Kelsey Karin Hawley</a:t>
            </a:r>
          </a:p>
          <a:p>
            <a:pPr/>
            <a:r>
              <a:t>@kkarinhawley</a:t>
            </a:r>
          </a:p>
          <a:p>
            <a:pPr/>
          </a:p>
          <a:p>
            <a:pPr/>
          </a:p>
          <a:p>
            <a:pPr/>
          </a:p>
          <a:p>
            <a:pPr/>
          </a:p>
          <a:p>
            <a:pPr/>
            <a:r>
              <a:t>These slides at </a:t>
            </a:r>
            <a:r>
              <a:rPr u="sng">
                <a:hlinkClick r:id="rId2" invalidUrl="" action="" tgtFrame="" tooltip="" history="1" highlightClick="0" endSnd="0"/>
              </a:rPr>
              <a:t>https://github.com/khawley/my-talks</a:t>
            </a:r>
          </a:p>
        </p:txBody>
      </p:sp>
      <p:sp>
        <p:nvSpPr>
          <p:cNvPr id="147" name="Slide Number"/>
          <p:cNvSpPr txBox="1"/>
          <p:nvPr>
            <p:ph type="sldNum" sz="quarter" idx="2"/>
          </p:nvPr>
        </p:nvSpPr>
        <p:spPr>
          <a:xfrm>
            <a:off x="606856" y="9199778"/>
            <a:ext cx="213158" cy="2998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04" name="kkarinhawley___HackerRank.png" descr="kkarinhawley___HackerRank.png"/>
          <p:cNvPicPr>
            <a:picLocks noChangeAspect="1"/>
          </p:cNvPicPr>
          <p:nvPr>
            <p:ph type="pic" idx="13"/>
          </p:nvPr>
        </p:nvPicPr>
        <p:blipFill>
          <a:blip r:embed="rId3">
            <a:extLst/>
          </a:blip>
          <a:srcRect l="588" t="0" r="588" b="0"/>
          <a:stretch>
            <a:fillRect/>
          </a:stretch>
        </p:blipFill>
        <p:spPr>
          <a:prstGeom prst="rect">
            <a:avLst/>
          </a:prstGeom>
        </p:spPr>
      </p:pic>
      <p:sp>
        <p:nvSpPr>
          <p:cNvPr id="205" name="HackerRank"/>
          <p:cNvSpPr txBox="1"/>
          <p:nvPr>
            <p:ph type="title"/>
          </p:nvPr>
        </p:nvSpPr>
        <p:spPr>
          <a:prstGeom prst="rect">
            <a:avLst/>
          </a:prstGeom>
        </p:spPr>
        <p:txBody>
          <a:bodyPr/>
          <a:lstStyle/>
          <a:p>
            <a:pPr/>
            <a:r>
              <a:t>HackerRank</a:t>
            </a:r>
          </a:p>
        </p:txBody>
      </p:sp>
      <p:sp>
        <p:nvSpPr>
          <p:cNvPr id="20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7"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11" name="Solve_Programming_Questions___HackerRank.png" descr="Solve_Programming_Questions___HackerRank.png"/>
          <p:cNvPicPr>
            <a:picLocks noChangeAspect="1"/>
          </p:cNvPicPr>
          <p:nvPr>
            <p:ph type="pic" idx="13"/>
          </p:nvPr>
        </p:nvPicPr>
        <p:blipFill>
          <a:blip r:embed="rId3">
            <a:extLst/>
          </a:blip>
          <a:srcRect l="0" t="0" r="0" b="0"/>
          <a:stretch>
            <a:fillRect/>
          </a:stretch>
        </p:blipFill>
        <p:spPr>
          <a:xfrm>
            <a:off x="6502400" y="1843846"/>
            <a:ext cx="6502400" cy="6065908"/>
          </a:xfrm>
          <a:prstGeom prst="rect">
            <a:avLst/>
          </a:prstGeom>
        </p:spPr>
      </p:pic>
      <p:sp>
        <p:nvSpPr>
          <p:cNvPr id="212" name="HackerRank - Pro's"/>
          <p:cNvSpPr txBox="1"/>
          <p:nvPr>
            <p:ph type="title"/>
          </p:nvPr>
        </p:nvSpPr>
        <p:spPr>
          <a:prstGeom prst="rect">
            <a:avLst/>
          </a:prstGeom>
        </p:spPr>
        <p:txBody>
          <a:bodyPr/>
          <a:lstStyle/>
          <a:p>
            <a:pPr/>
            <a:r>
              <a:t>HackerRank - Pro's</a:t>
            </a:r>
          </a:p>
        </p:txBody>
      </p:sp>
      <p:sp>
        <p:nvSpPr>
          <p:cNvPr id="213" name="Good diversity of problems + languages…"/>
          <p:cNvSpPr txBox="1"/>
          <p:nvPr>
            <p:ph type="body" sz="half" idx="1"/>
          </p:nvPr>
        </p:nvSpPr>
        <p:spPr>
          <a:prstGeom prst="rect">
            <a:avLst/>
          </a:prstGeom>
        </p:spPr>
        <p:txBody>
          <a:bodyPr/>
          <a:lstStyle/>
          <a:p>
            <a:pPr/>
            <a:r>
              <a:t>Good diversity of problems + languages</a:t>
            </a:r>
          </a:p>
          <a:p>
            <a:pPr/>
            <a:r>
              <a:t>Challenges start from easy and go to advanced</a:t>
            </a:r>
          </a:p>
        </p:txBody>
      </p:sp>
      <p:sp>
        <p:nvSpPr>
          <p:cNvPr id="21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15"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19" name="HackerRank.png" descr="HackerRank.png"/>
          <p:cNvPicPr>
            <a:picLocks noChangeAspect="1"/>
          </p:cNvPicPr>
          <p:nvPr>
            <p:ph type="pic" idx="13"/>
          </p:nvPr>
        </p:nvPicPr>
        <p:blipFill>
          <a:blip r:embed="rId3">
            <a:extLst/>
          </a:blip>
          <a:srcRect l="40" t="0" r="26424" b="0"/>
          <a:stretch>
            <a:fillRect/>
          </a:stretch>
        </p:blipFill>
        <p:spPr>
          <a:xfrm>
            <a:off x="6502400" y="1859859"/>
            <a:ext cx="6502401" cy="6033882"/>
          </a:xfrm>
          <a:prstGeom prst="rect">
            <a:avLst/>
          </a:prstGeom>
        </p:spPr>
      </p:pic>
      <p:sp>
        <p:nvSpPr>
          <p:cNvPr id="220" name="HackerRank - Pro's"/>
          <p:cNvSpPr txBox="1"/>
          <p:nvPr>
            <p:ph type="title"/>
          </p:nvPr>
        </p:nvSpPr>
        <p:spPr>
          <a:prstGeom prst="rect">
            <a:avLst/>
          </a:prstGeom>
        </p:spPr>
        <p:txBody>
          <a:bodyPr/>
          <a:lstStyle/>
          <a:p>
            <a:pPr/>
            <a:r>
              <a:t>HackerRank - Pro's</a:t>
            </a:r>
          </a:p>
        </p:txBody>
      </p:sp>
      <p:sp>
        <p:nvSpPr>
          <p:cNvPr id="221" name="Good in browser editor…"/>
          <p:cNvSpPr txBox="1"/>
          <p:nvPr>
            <p:ph type="body" sz="half" idx="1"/>
          </p:nvPr>
        </p:nvSpPr>
        <p:spPr>
          <a:prstGeom prst="rect">
            <a:avLst/>
          </a:prstGeom>
        </p:spPr>
        <p:txBody>
          <a:bodyPr/>
          <a:lstStyle/>
          <a:p>
            <a:pPr/>
            <a:r>
              <a:t>Good in browser editor</a:t>
            </a:r>
          </a:p>
          <a:p>
            <a:pPr/>
            <a:r>
              <a:t>Tests run in real-time</a:t>
            </a:r>
          </a:p>
          <a:p>
            <a:pPr/>
            <a:r>
              <a:t>Error messages</a:t>
            </a:r>
          </a:p>
        </p:txBody>
      </p:sp>
      <p:sp>
        <p:nvSpPr>
          <p:cNvPr id="22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3"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7"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228" name="HackerRank - Con's"/>
          <p:cNvSpPr txBox="1"/>
          <p:nvPr>
            <p:ph type="title"/>
          </p:nvPr>
        </p:nvSpPr>
        <p:spPr>
          <a:prstGeom prst="rect">
            <a:avLst/>
          </a:prstGeom>
        </p:spPr>
        <p:txBody>
          <a:bodyPr/>
          <a:lstStyle/>
          <a:p>
            <a:pPr/>
            <a:r>
              <a:t>HackerRank - Con's</a:t>
            </a:r>
          </a:p>
        </p:txBody>
      </p:sp>
      <p:sp>
        <p:nvSpPr>
          <p:cNvPr id="229" name="No community feedback nor interaction…"/>
          <p:cNvSpPr txBox="1"/>
          <p:nvPr>
            <p:ph type="body" idx="1"/>
          </p:nvPr>
        </p:nvSpPr>
        <p:spPr>
          <a:prstGeom prst="rect">
            <a:avLst/>
          </a:prstGeom>
        </p:spPr>
        <p:txBody>
          <a:bodyPr/>
          <a:lstStyle/>
          <a:p>
            <a:pPr/>
            <a:r>
              <a:t>No community feedback nor interaction</a:t>
            </a:r>
          </a:p>
          <a:p>
            <a:pPr/>
            <a:r>
              <a:t>No way to work and test offline</a:t>
            </a:r>
          </a:p>
        </p:txBody>
      </p:sp>
      <p:sp>
        <p:nvSpPr>
          <p:cNvPr id="23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1"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33" name="exercism_io.png" descr="exercism_io.png"/>
          <p:cNvPicPr>
            <a:picLocks noChangeAspect="1"/>
          </p:cNvPicPr>
          <p:nvPr>
            <p:ph type="pic" idx="13"/>
          </p:nvPr>
        </p:nvPicPr>
        <p:blipFill>
          <a:blip r:embed="rId3">
            <a:extLst/>
          </a:blip>
          <a:srcRect l="0" t="7308" r="0" b="7308"/>
          <a:stretch>
            <a:fillRect/>
          </a:stretch>
        </p:blipFill>
        <p:spPr>
          <a:prstGeom prst="rect">
            <a:avLst/>
          </a:prstGeom>
        </p:spPr>
      </p:pic>
      <p:sp>
        <p:nvSpPr>
          <p:cNvPr id="234" name="Exercism.io"/>
          <p:cNvSpPr txBox="1"/>
          <p:nvPr>
            <p:ph type="title"/>
          </p:nvPr>
        </p:nvSpPr>
        <p:spPr>
          <a:prstGeom prst="rect">
            <a:avLst/>
          </a:prstGeom>
        </p:spPr>
        <p:txBody>
          <a:bodyPr/>
          <a:lstStyle/>
          <a:p>
            <a:pPr/>
            <a:r>
              <a:t>Exercism.io</a:t>
            </a:r>
          </a:p>
        </p:txBody>
      </p:sp>
      <p:sp>
        <p:nvSpPr>
          <p:cNvPr id="23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6"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40" name="Python_Hello_World_-_exercism_io.png" descr="Python_Hello_World_-_exercism_io.png"/>
          <p:cNvPicPr>
            <a:picLocks noChangeAspect="1"/>
          </p:cNvPicPr>
          <p:nvPr>
            <p:ph type="pic" idx="13"/>
          </p:nvPr>
        </p:nvPicPr>
        <p:blipFill>
          <a:blip r:embed="rId3">
            <a:extLst/>
          </a:blip>
          <a:srcRect l="0" t="0" r="0" b="0"/>
          <a:stretch>
            <a:fillRect/>
          </a:stretch>
        </p:blipFill>
        <p:spPr>
          <a:xfrm>
            <a:off x="6502400" y="460799"/>
            <a:ext cx="6502400" cy="8832001"/>
          </a:xfrm>
          <a:prstGeom prst="rect">
            <a:avLst/>
          </a:prstGeom>
        </p:spPr>
      </p:pic>
      <p:sp>
        <p:nvSpPr>
          <p:cNvPr id="241" name="Exercism.io - Pro's"/>
          <p:cNvSpPr txBox="1"/>
          <p:nvPr>
            <p:ph type="title"/>
          </p:nvPr>
        </p:nvSpPr>
        <p:spPr>
          <a:prstGeom prst="rect">
            <a:avLst/>
          </a:prstGeom>
        </p:spPr>
        <p:txBody>
          <a:bodyPr/>
          <a:lstStyle/>
          <a:p>
            <a:pPr/>
            <a:r>
              <a:t>Exercism.io - Pro's</a:t>
            </a:r>
          </a:p>
        </p:txBody>
      </p:sp>
      <p:sp>
        <p:nvSpPr>
          <p:cNvPr id="242" name="Able to review other users' code…"/>
          <p:cNvSpPr txBox="1"/>
          <p:nvPr>
            <p:ph type="body" sz="half" idx="1"/>
          </p:nvPr>
        </p:nvSpPr>
        <p:spPr>
          <a:xfrm>
            <a:off x="571500" y="2222500"/>
            <a:ext cx="5296933" cy="6667500"/>
          </a:xfrm>
          <a:prstGeom prst="rect">
            <a:avLst/>
          </a:prstGeom>
        </p:spPr>
        <p:txBody>
          <a:bodyPr/>
          <a:lstStyle/>
          <a:p>
            <a:pPr/>
            <a:r>
              <a:t>Able to review other users' code</a:t>
            </a:r>
          </a:p>
          <a:p>
            <a:pPr/>
            <a:r>
              <a:t>Able to leave and receive comments on code</a:t>
            </a:r>
          </a:p>
          <a:p>
            <a:pPr/>
            <a:r>
              <a:t>Can join a team</a:t>
            </a:r>
          </a:p>
          <a:p>
            <a:pPr/>
            <a:r>
              <a:t>Community driven open source exercises</a:t>
            </a:r>
          </a:p>
        </p:txBody>
      </p:sp>
      <p:sp>
        <p:nvSpPr>
          <p:cNvPr id="24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4"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48" name="1__karin_Karins-MBP____exercism_python_hello-world__zsh_.png" descr="1__karin_Karins-MBP____exercism_python_hello-world__zsh_.png"/>
          <p:cNvPicPr>
            <a:picLocks noChangeAspect="1"/>
          </p:cNvPicPr>
          <p:nvPr>
            <p:ph type="pic" idx="13"/>
          </p:nvPr>
        </p:nvPicPr>
        <p:blipFill>
          <a:blip r:embed="rId2">
            <a:extLst/>
          </a:blip>
          <a:srcRect l="0" t="511" r="0" b="511"/>
          <a:stretch>
            <a:fillRect/>
          </a:stretch>
        </p:blipFill>
        <p:spPr>
          <a:xfrm>
            <a:off x="850606" y="2209932"/>
            <a:ext cx="11303588" cy="3702770"/>
          </a:xfrm>
          <a:prstGeom prst="rect">
            <a:avLst/>
          </a:prstGeom>
        </p:spPr>
      </p:pic>
      <p:sp>
        <p:nvSpPr>
          <p:cNvPr id="249" name="Exercism.io - Con's"/>
          <p:cNvSpPr txBox="1"/>
          <p:nvPr>
            <p:ph type="title"/>
          </p:nvPr>
        </p:nvSpPr>
        <p:spPr>
          <a:prstGeom prst="rect">
            <a:avLst/>
          </a:prstGeom>
        </p:spPr>
        <p:txBody>
          <a:bodyPr/>
          <a:lstStyle/>
          <a:p>
            <a:pPr/>
            <a:r>
              <a:t>Exercism.io - Con's</a:t>
            </a:r>
          </a:p>
        </p:txBody>
      </p:sp>
      <p:sp>
        <p:nvSpPr>
          <p:cNvPr id="250" name="Requires some knowledge of the command line…"/>
          <p:cNvSpPr txBox="1"/>
          <p:nvPr>
            <p:ph type="body" sz="half" idx="1"/>
          </p:nvPr>
        </p:nvSpPr>
        <p:spPr>
          <a:prstGeom prst="rect">
            <a:avLst/>
          </a:prstGeom>
        </p:spPr>
        <p:txBody>
          <a:bodyPr/>
          <a:lstStyle/>
          <a:p>
            <a:pPr/>
            <a:r>
              <a:t>Requires some knowledge of the command line</a:t>
            </a:r>
          </a:p>
          <a:p>
            <a:pPr/>
            <a:r>
              <a:t>Relies on editor + terminal on your machine</a:t>
            </a:r>
          </a:p>
          <a:p>
            <a:pPr/>
            <a:r>
              <a:t>Must complete an exercise to receive the next</a:t>
            </a:r>
          </a:p>
        </p:txBody>
      </p:sp>
      <p:sp>
        <p:nvSpPr>
          <p:cNvPr id="25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2"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4"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255" name="More Tools"/>
          <p:cNvSpPr txBox="1"/>
          <p:nvPr>
            <p:ph type="title"/>
          </p:nvPr>
        </p:nvSpPr>
        <p:spPr>
          <a:prstGeom prst="rect">
            <a:avLst/>
          </a:prstGeom>
        </p:spPr>
        <p:txBody>
          <a:bodyPr/>
          <a:lstStyle/>
          <a:p>
            <a:pPr/>
          </a:p>
          <a:p>
            <a:pPr/>
            <a:r>
              <a:t>More Tools</a:t>
            </a:r>
          </a:p>
        </p:txBody>
      </p:sp>
      <p:sp>
        <p:nvSpPr>
          <p:cNvPr id="256" name="99 Problems…"/>
          <p:cNvSpPr txBox="1"/>
          <p:nvPr>
            <p:ph type="body" idx="1"/>
          </p:nvPr>
        </p:nvSpPr>
        <p:spPr>
          <a:xfrm>
            <a:off x="571500" y="2222500"/>
            <a:ext cx="11861800" cy="6326777"/>
          </a:xfrm>
          <a:prstGeom prst="rect">
            <a:avLst/>
          </a:prstGeom>
        </p:spPr>
        <p:txBody>
          <a:bodyPr numCol="2" spcCol="593090"/>
          <a:lstStyle/>
          <a:p>
            <a:pPr marL="203072" indent="-203072" defTabSz="479044">
              <a:spcBef>
                <a:spcPts val="2400"/>
              </a:spcBef>
              <a:buSzPct val="100000"/>
              <a:defRPr sz="2132">
                <a:latin typeface="Helvetica Neue"/>
                <a:ea typeface="Helvetica Neue"/>
                <a:cs typeface="Helvetica Neue"/>
                <a:sym typeface="Helvetica Neue"/>
              </a:defRPr>
            </a:pPr>
            <a:r>
              <a:t>99 Problems</a:t>
            </a:r>
          </a:p>
          <a:p>
            <a:pPr marL="203072" indent="-203072" defTabSz="479044">
              <a:spcBef>
                <a:spcPts val="2400"/>
              </a:spcBef>
              <a:buSzPct val="100000"/>
              <a:defRPr sz="2132">
                <a:latin typeface="Helvetica Neue"/>
                <a:ea typeface="Helvetica Neue"/>
                <a:cs typeface="Helvetica Neue"/>
                <a:sym typeface="Helvetica Neue"/>
              </a:defRPr>
            </a:pPr>
            <a:r>
              <a:t>CodeChef</a:t>
            </a:r>
          </a:p>
          <a:p>
            <a:pPr marL="203072" indent="-203072" defTabSz="479044">
              <a:spcBef>
                <a:spcPts val="2400"/>
              </a:spcBef>
              <a:buSzPct val="100000"/>
              <a:defRPr sz="2132">
                <a:latin typeface="Helvetica Neue"/>
                <a:ea typeface="Helvetica Neue"/>
                <a:cs typeface="Helvetica Neue"/>
                <a:sym typeface="Helvetica Neue"/>
              </a:defRPr>
            </a:pPr>
            <a:r>
              <a:t>CodeCombat</a:t>
            </a:r>
          </a:p>
          <a:p>
            <a:pPr marL="203072" indent="-203072" defTabSz="479044">
              <a:spcBef>
                <a:spcPts val="2400"/>
              </a:spcBef>
              <a:buSzPct val="100000"/>
              <a:defRPr sz="2132">
                <a:latin typeface="Helvetica Neue"/>
                <a:ea typeface="Helvetica Neue"/>
                <a:cs typeface="Helvetica Neue"/>
                <a:sym typeface="Helvetica Neue"/>
              </a:defRPr>
            </a:pPr>
            <a:r>
              <a:t>CodeEval</a:t>
            </a:r>
          </a:p>
          <a:p>
            <a:pPr marL="203072" indent="-203072" defTabSz="479044">
              <a:spcBef>
                <a:spcPts val="2400"/>
              </a:spcBef>
              <a:buSzPct val="100000"/>
              <a:defRPr sz="2132">
                <a:latin typeface="Helvetica Neue"/>
                <a:ea typeface="Helvetica Neue"/>
                <a:cs typeface="Helvetica Neue"/>
                <a:sym typeface="Helvetica Neue"/>
              </a:defRPr>
            </a:pPr>
            <a:r>
              <a:t>CodeFights</a:t>
            </a:r>
          </a:p>
          <a:p>
            <a:pPr marL="203072" indent="-203072" defTabSz="479044">
              <a:spcBef>
                <a:spcPts val="2400"/>
              </a:spcBef>
              <a:buSzPct val="100000"/>
              <a:defRPr sz="2132">
                <a:latin typeface="Helvetica Neue"/>
                <a:ea typeface="Helvetica Neue"/>
                <a:cs typeface="Helvetica Neue"/>
                <a:sym typeface="Helvetica Neue"/>
              </a:defRPr>
            </a:pPr>
            <a:r>
              <a:t>CodeForces</a:t>
            </a:r>
          </a:p>
          <a:p>
            <a:pPr marL="203072" indent="-203072" defTabSz="479044">
              <a:spcBef>
                <a:spcPts val="2400"/>
              </a:spcBef>
              <a:buSzPct val="100000"/>
              <a:defRPr sz="2132">
                <a:latin typeface="Helvetica Neue"/>
                <a:ea typeface="Helvetica Neue"/>
                <a:cs typeface="Helvetica Neue"/>
                <a:sym typeface="Helvetica Neue"/>
              </a:defRPr>
            </a:pPr>
            <a:r>
              <a:t>CodeKata</a:t>
            </a:r>
          </a:p>
          <a:p>
            <a:pPr marL="203072" indent="-203072" defTabSz="479044">
              <a:spcBef>
                <a:spcPts val="2400"/>
              </a:spcBef>
              <a:buSzPct val="100000"/>
              <a:defRPr sz="2132">
                <a:latin typeface="Helvetica Neue"/>
                <a:ea typeface="Helvetica Neue"/>
                <a:cs typeface="Helvetica Neue"/>
                <a:sym typeface="Helvetica Neue"/>
              </a:defRPr>
            </a:pPr>
            <a:r>
              <a:t>CoderByte</a:t>
            </a:r>
          </a:p>
          <a:p>
            <a:pPr marL="203072" indent="-203072" defTabSz="479044">
              <a:spcBef>
                <a:spcPts val="2400"/>
              </a:spcBef>
              <a:buSzPct val="100000"/>
              <a:defRPr sz="2132">
                <a:latin typeface="Helvetica Neue"/>
                <a:ea typeface="Helvetica Neue"/>
                <a:cs typeface="Helvetica Neue"/>
                <a:sym typeface="Helvetica Neue"/>
              </a:defRPr>
            </a:pPr>
            <a:r>
              <a:t>CodeWars</a:t>
            </a:r>
          </a:p>
          <a:p>
            <a:pPr marL="203072" indent="-203072" defTabSz="479044">
              <a:spcBef>
                <a:spcPts val="2400"/>
              </a:spcBef>
              <a:buSzPct val="100000"/>
              <a:defRPr sz="2132">
                <a:latin typeface="Helvetica Neue"/>
                <a:ea typeface="Helvetica Neue"/>
                <a:cs typeface="Helvetica Neue"/>
                <a:sym typeface="Helvetica Neue"/>
              </a:defRPr>
            </a:pPr>
            <a:r>
              <a:t>CodinGame</a:t>
            </a:r>
          </a:p>
          <a:p>
            <a:pPr marL="203072" indent="-203072" defTabSz="479044">
              <a:spcBef>
                <a:spcPts val="2400"/>
              </a:spcBef>
              <a:buSzPct val="100000"/>
              <a:defRPr sz="2132">
                <a:latin typeface="Helvetica Neue"/>
                <a:ea typeface="Helvetica Neue"/>
                <a:cs typeface="Helvetica Neue"/>
                <a:sym typeface="Helvetica Neue"/>
              </a:defRPr>
            </a:pPr>
            <a:r>
              <a:t>DevDraft</a:t>
            </a:r>
          </a:p>
          <a:p>
            <a:pPr marL="203072" indent="-203072" defTabSz="479044">
              <a:spcBef>
                <a:spcPts val="2400"/>
              </a:spcBef>
              <a:buSzPct val="100000"/>
              <a:defRPr sz="2132">
                <a:latin typeface="Helvetica Neue"/>
                <a:ea typeface="Helvetica Neue"/>
                <a:cs typeface="Helvetica Neue"/>
                <a:sym typeface="Helvetica Neue"/>
              </a:defRPr>
            </a:pPr>
            <a:r>
              <a:t>HackerEarth</a:t>
            </a:r>
          </a:p>
          <a:p>
            <a:pPr marL="203072" indent="-203072" defTabSz="479044">
              <a:spcBef>
                <a:spcPts val="2400"/>
              </a:spcBef>
              <a:buSzPct val="100000"/>
              <a:defRPr sz="2132">
                <a:latin typeface="Helvetica Neue"/>
                <a:ea typeface="Helvetica Neue"/>
                <a:cs typeface="Helvetica Neue"/>
                <a:sym typeface="Helvetica Neue"/>
              </a:defRPr>
            </a:pPr>
            <a:r>
              <a:t>LeetCode</a:t>
            </a:r>
          </a:p>
          <a:p>
            <a:pPr marL="203072" indent="-203072" defTabSz="479044">
              <a:spcBef>
                <a:spcPts val="2400"/>
              </a:spcBef>
              <a:buSzPct val="100000"/>
              <a:defRPr sz="2132">
                <a:latin typeface="Helvetica Neue"/>
                <a:ea typeface="Helvetica Neue"/>
                <a:cs typeface="Helvetica Neue"/>
                <a:sym typeface="Helvetica Neue"/>
              </a:defRPr>
            </a:pPr>
            <a:r>
              <a:t>Programmr</a:t>
            </a:r>
          </a:p>
          <a:p>
            <a:pPr marL="203072" indent="-203072" defTabSz="479044">
              <a:spcBef>
                <a:spcPts val="2400"/>
              </a:spcBef>
              <a:buSzPct val="100000"/>
              <a:defRPr sz="2132">
                <a:latin typeface="Helvetica Neue"/>
                <a:ea typeface="Helvetica Neue"/>
                <a:cs typeface="Helvetica Neue"/>
                <a:sym typeface="Helvetica Neue"/>
              </a:defRPr>
            </a:pPr>
            <a:r>
              <a:t>Project Euler</a:t>
            </a:r>
          </a:p>
          <a:p>
            <a:pPr marL="203072" indent="-203072" defTabSz="479044">
              <a:spcBef>
                <a:spcPts val="2400"/>
              </a:spcBef>
              <a:buSzPct val="100000"/>
              <a:defRPr sz="2132">
                <a:latin typeface="Helvetica Neue"/>
                <a:ea typeface="Helvetica Neue"/>
                <a:cs typeface="Helvetica Neue"/>
                <a:sym typeface="Helvetica Neue"/>
              </a:defRPr>
            </a:pPr>
            <a:r>
              <a:t>Rosalind</a:t>
            </a:r>
          </a:p>
          <a:p>
            <a:pPr marL="203072" indent="-203072" defTabSz="479044">
              <a:spcBef>
                <a:spcPts val="2400"/>
              </a:spcBef>
              <a:buSzPct val="100000"/>
              <a:defRPr sz="2132">
                <a:latin typeface="Helvetica Neue"/>
                <a:ea typeface="Helvetica Neue"/>
                <a:cs typeface="Helvetica Neue"/>
                <a:sym typeface="Helvetica Neue"/>
              </a:defRPr>
            </a:pPr>
            <a:r>
              <a:t>Spoj</a:t>
            </a:r>
          </a:p>
          <a:p>
            <a:pPr marL="203072" indent="-203072" defTabSz="479044">
              <a:spcBef>
                <a:spcPts val="2400"/>
              </a:spcBef>
              <a:buSzPct val="100000"/>
              <a:defRPr sz="2132">
                <a:latin typeface="Helvetica Neue"/>
                <a:ea typeface="Helvetica Neue"/>
                <a:cs typeface="Helvetica Neue"/>
                <a:sym typeface="Helvetica Neue"/>
              </a:defRPr>
            </a:pPr>
            <a:r>
              <a:t>Timus</a:t>
            </a:r>
          </a:p>
          <a:p>
            <a:pPr marL="203072" indent="-203072" defTabSz="479044">
              <a:spcBef>
                <a:spcPts val="2400"/>
              </a:spcBef>
              <a:buSzPct val="100000"/>
              <a:defRPr sz="2132">
                <a:latin typeface="Helvetica Neue"/>
                <a:ea typeface="Helvetica Neue"/>
                <a:cs typeface="Helvetica Neue"/>
                <a:sym typeface="Helvetica Neue"/>
              </a:defRPr>
            </a:pPr>
            <a:r>
              <a:t>TopCoder</a:t>
            </a:r>
          </a:p>
        </p:txBody>
      </p:sp>
      <p:sp>
        <p:nvSpPr>
          <p:cNvPr id="25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8"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2"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263" name="Summary"/>
          <p:cNvSpPr txBox="1"/>
          <p:nvPr>
            <p:ph type="title"/>
          </p:nvPr>
        </p:nvSpPr>
        <p:spPr>
          <a:prstGeom prst="rect">
            <a:avLst/>
          </a:prstGeom>
        </p:spPr>
        <p:txBody>
          <a:bodyPr/>
          <a:lstStyle/>
          <a:p>
            <a:pPr/>
            <a:r>
              <a:t>Summary</a:t>
            </a:r>
          </a:p>
        </p:txBody>
      </p:sp>
      <p:sp>
        <p:nvSpPr>
          <p:cNvPr id="264" name="Great way to build incrementally on a new language…"/>
          <p:cNvSpPr txBox="1"/>
          <p:nvPr>
            <p:ph type="body" idx="1"/>
          </p:nvPr>
        </p:nvSpPr>
        <p:spPr>
          <a:prstGeom prst="rect">
            <a:avLst/>
          </a:prstGeom>
        </p:spPr>
        <p:txBody>
          <a:bodyPr/>
          <a:lstStyle/>
          <a:p>
            <a:pPr/>
            <a:r>
              <a:t>Great way to build incrementally on a new language</a:t>
            </a:r>
          </a:p>
          <a:p>
            <a:pPr/>
            <a:r>
              <a:t>Built-in tests tell you when you're missing something</a:t>
            </a:r>
          </a:p>
          <a:p>
            <a:pPr/>
            <a:r>
              <a:t>Built-in community can cheer you on and offer guidance</a:t>
            </a:r>
          </a:p>
          <a:p>
            <a:pPr/>
            <a:r>
              <a:t>May include a job board or competitions for prizes</a:t>
            </a:r>
          </a:p>
        </p:txBody>
      </p:sp>
      <p:sp>
        <p:nvSpPr>
          <p:cNvPr id="26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6"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0" name="Example Based Learning"/>
          <p:cNvSpPr txBox="1"/>
          <p:nvPr>
            <p:ph type="title"/>
          </p:nvPr>
        </p:nvSpPr>
        <p:spPr>
          <a:prstGeom prst="rect">
            <a:avLst/>
          </a:prstGeom>
        </p:spPr>
        <p:txBody>
          <a:bodyPr/>
          <a:lstStyle/>
          <a:p>
            <a:pPr/>
            <a:r>
              <a:t>Example Based Learning</a:t>
            </a:r>
          </a:p>
        </p:txBody>
      </p:sp>
      <p:sp>
        <p:nvSpPr>
          <p:cNvPr id="27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150" name="About Me"/>
          <p:cNvSpPr txBox="1"/>
          <p:nvPr>
            <p:ph type="title"/>
          </p:nvPr>
        </p:nvSpPr>
        <p:spPr>
          <a:prstGeom prst="rect">
            <a:avLst/>
          </a:prstGeom>
        </p:spPr>
        <p:txBody>
          <a:bodyPr/>
          <a:lstStyle/>
          <a:p>
            <a:pPr/>
            <a:r>
              <a:t>About Me</a:t>
            </a:r>
          </a:p>
        </p:txBody>
      </p:sp>
      <p:sp>
        <p:nvSpPr>
          <p:cNvPr id="151" name="Software Engineer at Honor  (joinhonor.com)…"/>
          <p:cNvSpPr txBox="1"/>
          <p:nvPr>
            <p:ph type="body" idx="1"/>
          </p:nvPr>
        </p:nvSpPr>
        <p:spPr>
          <a:prstGeom prst="rect">
            <a:avLst/>
          </a:prstGeom>
        </p:spPr>
        <p:txBody>
          <a:bodyPr/>
          <a:lstStyle/>
          <a:p>
            <a:pPr/>
            <a:r>
              <a:t>Software Engineer at Honor  (</a:t>
            </a:r>
            <a:r>
              <a:rPr u="sng">
                <a:hlinkClick r:id="rId3" invalidUrl="" action="" tgtFrame="" tooltip="" history="1" highlightClick="0" endSnd="0"/>
              </a:rPr>
              <a:t>joinhonor.com</a:t>
            </a:r>
            <a:r>
              <a:t>)</a:t>
            </a:r>
          </a:p>
          <a:p>
            <a:pPr/>
            <a:r>
              <a:t>CS degree from UC Santa Cruz</a:t>
            </a:r>
          </a:p>
          <a:p>
            <a:pPr/>
            <a:r>
              <a:t>Taught at Girls Who Code this summer</a:t>
            </a:r>
          </a:p>
          <a:p>
            <a:pPr/>
            <a:r>
              <a:t>Currently a mentor at Hackbright</a:t>
            </a:r>
          </a:p>
          <a:p>
            <a:pPr/>
            <a:r>
              <a:t>Avid reader and crafter</a:t>
            </a:r>
          </a:p>
        </p:txBody>
      </p:sp>
      <p:sp>
        <p:nvSpPr>
          <p:cNvPr id="152" name="Slide Number"/>
          <p:cNvSpPr txBox="1"/>
          <p:nvPr>
            <p:ph type="sldNum" sz="quarter" idx="2"/>
          </p:nvPr>
        </p:nvSpPr>
        <p:spPr>
          <a:xfrm>
            <a:off x="606856" y="9199778"/>
            <a:ext cx="213158" cy="2998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53" name="2182644977_192.jpg" descr="2182644977_192.jpg"/>
          <p:cNvPicPr>
            <a:picLocks noChangeAspect="1"/>
          </p:cNvPicPr>
          <p:nvPr/>
        </p:nvPicPr>
        <p:blipFill>
          <a:blip r:embed="rId4">
            <a:extLst/>
          </a:blip>
          <a:stretch>
            <a:fillRect/>
          </a:stretch>
        </p:blipFill>
        <p:spPr>
          <a:xfrm>
            <a:off x="10374346" y="191855"/>
            <a:ext cx="1673690" cy="1673690"/>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5"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276" name="What Do I Mean?"/>
          <p:cNvSpPr txBox="1"/>
          <p:nvPr>
            <p:ph type="title"/>
          </p:nvPr>
        </p:nvSpPr>
        <p:spPr>
          <a:prstGeom prst="rect">
            <a:avLst/>
          </a:prstGeom>
        </p:spPr>
        <p:txBody>
          <a:bodyPr/>
          <a:lstStyle/>
          <a:p>
            <a:pPr/>
            <a:r>
              <a:t>What Do I Mean?</a:t>
            </a:r>
          </a:p>
        </p:txBody>
      </p:sp>
      <p:sp>
        <p:nvSpPr>
          <p:cNvPr id="277" name="Reading through someone else's code to gain knowledge or using someone else's code as a starting point…"/>
          <p:cNvSpPr txBox="1"/>
          <p:nvPr>
            <p:ph type="body" idx="1"/>
          </p:nvPr>
        </p:nvSpPr>
        <p:spPr>
          <a:prstGeom prst="rect">
            <a:avLst/>
          </a:prstGeom>
        </p:spPr>
        <p:txBody>
          <a:bodyPr/>
          <a:lstStyle/>
          <a:p>
            <a:pPr marL="0" indent="0" defTabSz="490727">
              <a:spcBef>
                <a:spcPts val="3500"/>
              </a:spcBef>
              <a:buSzTx/>
              <a:buFontTx/>
              <a:buNone/>
              <a:defRPr sz="3024"/>
            </a:pPr>
            <a:r>
              <a:t>Reading through someone else's code to gain knowledge or using someone else's code as a starting point</a:t>
            </a:r>
          </a:p>
          <a:p>
            <a:pPr marL="0" indent="0" defTabSz="490727">
              <a:spcBef>
                <a:spcPts val="3500"/>
              </a:spcBef>
              <a:buSzTx/>
              <a:buFontTx/>
              <a:buNone/>
              <a:defRPr sz="3024"/>
            </a:pPr>
            <a:r>
              <a:t>Appealing to those who:</a:t>
            </a:r>
          </a:p>
          <a:p>
            <a:pPr lvl="1" marL="768095" indent="-384047" defTabSz="490727">
              <a:spcBef>
                <a:spcPts val="3500"/>
              </a:spcBef>
              <a:defRPr sz="3024"/>
            </a:pPr>
            <a:r>
              <a:t>Need a starting point</a:t>
            </a:r>
          </a:p>
          <a:p>
            <a:pPr lvl="1" marL="768095" indent="-384047" defTabSz="490727">
              <a:spcBef>
                <a:spcPts val="3500"/>
              </a:spcBef>
              <a:defRPr sz="3024"/>
            </a:pPr>
            <a:r>
              <a:t>Want to see how others write code</a:t>
            </a:r>
          </a:p>
          <a:p>
            <a:pPr lvl="1" marL="768095" indent="-384047" defTabSz="490727">
              <a:spcBef>
                <a:spcPts val="3500"/>
              </a:spcBef>
              <a:defRPr sz="3024"/>
            </a:pPr>
            <a:r>
              <a:t>Want to see abstract concepts in use</a:t>
            </a:r>
          </a:p>
          <a:p>
            <a:pPr lvl="1" marL="768095" indent="-384047" defTabSz="490727">
              <a:spcBef>
                <a:spcPts val="3500"/>
              </a:spcBef>
              <a:defRPr sz="3024"/>
            </a:pPr>
            <a:r>
              <a:t>Don't want to write code from scratch</a:t>
            </a:r>
          </a:p>
          <a:p>
            <a:pPr lvl="1" marL="768095" indent="-384047" defTabSz="490727">
              <a:spcBef>
                <a:spcPts val="3500"/>
              </a:spcBef>
              <a:defRPr sz="3024"/>
            </a:pPr>
            <a:r>
              <a:t>Like reading and reviewing other's work to grow skills</a:t>
            </a:r>
          </a:p>
        </p:txBody>
      </p:sp>
      <p:sp>
        <p:nvSpPr>
          <p:cNvPr id="27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79" name="Exampl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Example Based Learning</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3"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284" name="Finding a project"/>
          <p:cNvSpPr txBox="1"/>
          <p:nvPr>
            <p:ph type="title"/>
          </p:nvPr>
        </p:nvSpPr>
        <p:spPr>
          <a:prstGeom prst="rect">
            <a:avLst/>
          </a:prstGeom>
        </p:spPr>
        <p:txBody>
          <a:bodyPr/>
          <a:lstStyle/>
          <a:p>
            <a:pPr/>
            <a:r>
              <a:t>Finding a project</a:t>
            </a:r>
          </a:p>
        </p:txBody>
      </p:sp>
      <p:sp>
        <p:nvSpPr>
          <p:cNvPr id="285" name="Need some comfort with GitHub and Git…"/>
          <p:cNvSpPr txBox="1"/>
          <p:nvPr>
            <p:ph type="body" idx="1"/>
          </p:nvPr>
        </p:nvSpPr>
        <p:spPr>
          <a:prstGeom prst="rect">
            <a:avLst/>
          </a:prstGeom>
        </p:spPr>
        <p:txBody>
          <a:bodyPr/>
          <a:lstStyle/>
          <a:p>
            <a:pPr marL="0" indent="0" defTabSz="543305">
              <a:spcBef>
                <a:spcPts val="3900"/>
              </a:spcBef>
              <a:buSzTx/>
              <a:buFontTx/>
              <a:buNone/>
              <a:defRPr sz="3348"/>
            </a:pPr>
            <a:r>
              <a:t>Need some comfort with GitHub and Git</a:t>
            </a:r>
          </a:p>
          <a:p>
            <a:pPr marL="0" indent="0" defTabSz="543305">
              <a:spcBef>
                <a:spcPts val="3900"/>
              </a:spcBef>
              <a:buSzTx/>
              <a:buFontTx/>
              <a:buNone/>
              <a:defRPr b="1" sz="3348">
                <a:latin typeface="Helvetica Neue"/>
                <a:ea typeface="Helvetica Neue"/>
                <a:cs typeface="Helvetica Neue"/>
                <a:sym typeface="Helvetica Neue"/>
              </a:defRPr>
            </a:pPr>
            <a:r>
              <a:t>What to look for:</a:t>
            </a:r>
          </a:p>
          <a:p>
            <a:pPr lvl="1" marL="850391" indent="-425195" defTabSz="543305">
              <a:spcBef>
                <a:spcPts val="3900"/>
              </a:spcBef>
              <a:defRPr sz="3348"/>
            </a:pPr>
            <a:r>
              <a:t>Readme/setup instructions</a:t>
            </a:r>
          </a:p>
          <a:p>
            <a:pPr lvl="1" marL="850391" indent="-425195" defTabSz="543305">
              <a:spcBef>
                <a:spcPts val="3900"/>
              </a:spcBef>
              <a:defRPr sz="3348"/>
            </a:pPr>
            <a:r>
              <a:t>Under active development</a:t>
            </a:r>
          </a:p>
          <a:p>
            <a:pPr lvl="1" marL="850391" indent="-425195" defTabSz="543305">
              <a:spcBef>
                <a:spcPts val="3900"/>
              </a:spcBef>
              <a:defRPr sz="3348"/>
            </a:pPr>
            <a:r>
              <a:t>Contributor is responsive</a:t>
            </a:r>
          </a:p>
          <a:p>
            <a:pPr lvl="1" marL="850391" indent="-425195" defTabSz="543305">
              <a:spcBef>
                <a:spcPts val="3900"/>
              </a:spcBef>
              <a:defRPr sz="3348"/>
            </a:pPr>
            <a:r>
              <a:t>The code easy to read and follow along with</a:t>
            </a:r>
          </a:p>
          <a:p>
            <a:pPr lvl="1" marL="850391" indent="-425195" defTabSz="543305">
              <a:spcBef>
                <a:spcPts val="3900"/>
              </a:spcBef>
              <a:defRPr sz="3348"/>
            </a:pPr>
            <a:r>
              <a:t>Able to google for foreign terms being used</a:t>
            </a:r>
          </a:p>
        </p:txBody>
      </p:sp>
      <p:sp>
        <p:nvSpPr>
          <p:cNvPr id="28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87" name="Exampl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Example Based Learning</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1"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292" name="Finding a project"/>
          <p:cNvSpPr txBox="1"/>
          <p:nvPr>
            <p:ph type="title"/>
          </p:nvPr>
        </p:nvSpPr>
        <p:spPr>
          <a:prstGeom prst="rect">
            <a:avLst/>
          </a:prstGeom>
        </p:spPr>
        <p:txBody>
          <a:bodyPr/>
          <a:lstStyle/>
          <a:p>
            <a:pPr/>
            <a:r>
              <a:t>Finding a project</a:t>
            </a:r>
          </a:p>
        </p:txBody>
      </p:sp>
      <p:sp>
        <p:nvSpPr>
          <p:cNvPr id="293" name="What to avoid:…"/>
          <p:cNvSpPr txBox="1"/>
          <p:nvPr>
            <p:ph type="body" idx="1"/>
          </p:nvPr>
        </p:nvSpPr>
        <p:spPr>
          <a:prstGeom prst="rect">
            <a:avLst/>
          </a:prstGeom>
        </p:spPr>
        <p:txBody>
          <a:bodyPr/>
          <a:lstStyle/>
          <a:p>
            <a:pPr marL="0" indent="0" defTabSz="578358">
              <a:spcBef>
                <a:spcPts val="4100"/>
              </a:spcBef>
              <a:buSzTx/>
              <a:buFontTx/>
              <a:buNone/>
              <a:defRPr b="1" sz="3564">
                <a:latin typeface="Helvetica Neue"/>
                <a:ea typeface="Helvetica Neue"/>
                <a:cs typeface="Helvetica Neue"/>
                <a:sym typeface="Helvetica Neue"/>
              </a:defRPr>
            </a:pPr>
            <a:r>
              <a:t>What to avoid:</a:t>
            </a:r>
          </a:p>
          <a:p>
            <a:pPr lvl="1" marL="892683" indent="-452627" defTabSz="578358">
              <a:spcBef>
                <a:spcPts val="4100"/>
              </a:spcBef>
              <a:defRPr sz="3564"/>
            </a:pPr>
            <a:r>
              <a:t>It uses a lot of outside packages that you don't understand</a:t>
            </a:r>
          </a:p>
          <a:p>
            <a:pPr lvl="1" marL="892683" indent="-452627" defTabSz="578358">
              <a:spcBef>
                <a:spcPts val="4100"/>
              </a:spcBef>
              <a:defRPr sz="3564"/>
            </a:pPr>
            <a:r>
              <a:t>Its overly complex</a:t>
            </a:r>
          </a:p>
          <a:p>
            <a:pPr lvl="1" marL="892683" indent="-452627" defTabSz="578358">
              <a:spcBef>
                <a:spcPts val="4100"/>
              </a:spcBef>
              <a:defRPr sz="3564"/>
            </a:pPr>
            <a:r>
              <a:t>You're having trouble building or running based on the Readme instructions</a:t>
            </a:r>
          </a:p>
          <a:p>
            <a:pPr lvl="1" marL="892683" indent="-452627" defTabSz="578358">
              <a:spcBef>
                <a:spcPts val="4100"/>
              </a:spcBef>
              <a:defRPr sz="3564"/>
            </a:pPr>
            <a:r>
              <a:t>Its not clear where you would even start reading the code</a:t>
            </a:r>
          </a:p>
        </p:txBody>
      </p:sp>
      <p:sp>
        <p:nvSpPr>
          <p:cNvPr id="29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95" name="Exampl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Example Based Learning</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9"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00" name="Finding a project"/>
          <p:cNvSpPr txBox="1"/>
          <p:nvPr>
            <p:ph type="title"/>
          </p:nvPr>
        </p:nvSpPr>
        <p:spPr>
          <a:prstGeom prst="rect">
            <a:avLst/>
          </a:prstGeom>
        </p:spPr>
        <p:txBody>
          <a:bodyPr/>
          <a:lstStyle/>
          <a:p>
            <a:pPr/>
            <a:r>
              <a:t>Finding a project</a:t>
            </a:r>
          </a:p>
        </p:txBody>
      </p:sp>
      <p:sp>
        <p:nvSpPr>
          <p:cNvPr id="301" name="Tips for searching:…"/>
          <p:cNvSpPr txBox="1"/>
          <p:nvPr>
            <p:ph type="body" idx="1"/>
          </p:nvPr>
        </p:nvSpPr>
        <p:spPr>
          <a:prstGeom prst="rect">
            <a:avLst/>
          </a:prstGeom>
        </p:spPr>
        <p:txBody>
          <a:bodyPr/>
          <a:lstStyle/>
          <a:p>
            <a:pPr marL="0" indent="0" defTabSz="578358">
              <a:spcBef>
                <a:spcPts val="4100"/>
              </a:spcBef>
              <a:buSzTx/>
              <a:buFontTx/>
              <a:buNone/>
              <a:defRPr b="1" sz="3564">
                <a:latin typeface="Helvetica Neue"/>
                <a:ea typeface="Helvetica Neue"/>
                <a:cs typeface="Helvetica Neue"/>
                <a:sym typeface="Helvetica Neue"/>
              </a:defRPr>
            </a:pPr>
            <a:r>
              <a:t>Tips for searching:</a:t>
            </a:r>
          </a:p>
          <a:p>
            <a:pPr marL="452627" indent="-452627" defTabSz="578358">
              <a:spcBef>
                <a:spcPts val="4100"/>
              </a:spcBef>
              <a:defRPr sz="3564"/>
            </a:pPr>
            <a:r>
              <a:t>Lots of open repositories to explore on GitHub</a:t>
            </a:r>
          </a:p>
          <a:p>
            <a:pPr marL="452627" indent="-452627" defTabSz="578358">
              <a:spcBef>
                <a:spcPts val="4100"/>
              </a:spcBef>
              <a:defRPr sz="3564"/>
            </a:pPr>
            <a:r>
              <a:t>What tools do you use?  Do they have anything on GitHub that you could explore?</a:t>
            </a:r>
          </a:p>
          <a:p>
            <a:pPr marL="452627" indent="-452627" defTabSz="578358">
              <a:spcBef>
                <a:spcPts val="4100"/>
              </a:spcBef>
              <a:defRPr sz="3564"/>
            </a:pPr>
            <a:r>
              <a:t>Friends or engineers you admire on GitHub?  Explore their repos</a:t>
            </a:r>
          </a:p>
          <a:p>
            <a:pPr marL="452627" indent="-452627" defTabSz="578358">
              <a:spcBef>
                <a:spcPts val="4100"/>
              </a:spcBef>
              <a:defRPr sz="3564"/>
            </a:pPr>
            <a:r>
              <a:t>Find one that is </a:t>
            </a:r>
            <a:r>
              <a:rPr i="1">
                <a:latin typeface="Helvetica Neue"/>
                <a:ea typeface="Helvetica Neue"/>
                <a:cs typeface="Helvetica Neue"/>
                <a:sym typeface="Helvetica Neue"/>
              </a:rPr>
              <a:t>interesting to you</a:t>
            </a:r>
            <a:r>
              <a:t>, as you'll be spending lots of time reading and working with it</a:t>
            </a:r>
          </a:p>
        </p:txBody>
      </p:sp>
      <p:sp>
        <p:nvSpPr>
          <p:cNvPr id="30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03" name="Exampl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Example Based Learning</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05" name="Search_·_slack.png" descr="Search_·_slack.png"/>
          <p:cNvPicPr>
            <a:picLocks noChangeAspect="1"/>
          </p:cNvPicPr>
          <p:nvPr>
            <p:ph type="pic" idx="13"/>
          </p:nvPr>
        </p:nvPicPr>
        <p:blipFill>
          <a:blip r:embed="rId3">
            <a:extLst/>
          </a:blip>
          <a:srcRect l="0" t="1076" r="0" b="1076"/>
          <a:stretch>
            <a:fillRect/>
          </a:stretch>
        </p:blipFill>
        <p:spPr>
          <a:xfrm>
            <a:off x="109282" y="0"/>
            <a:ext cx="12786236" cy="7594600"/>
          </a:xfrm>
          <a:prstGeom prst="rect">
            <a:avLst/>
          </a:prstGeom>
        </p:spPr>
      </p:pic>
      <p:sp>
        <p:nvSpPr>
          <p:cNvPr id="306" name="Finding a project"/>
          <p:cNvSpPr txBox="1"/>
          <p:nvPr>
            <p:ph type="title"/>
          </p:nvPr>
        </p:nvSpPr>
        <p:spPr>
          <a:prstGeom prst="rect">
            <a:avLst/>
          </a:prstGeom>
        </p:spPr>
        <p:txBody>
          <a:bodyPr/>
          <a:lstStyle/>
          <a:p>
            <a:pPr/>
            <a:r>
              <a:t>Finding a project</a:t>
            </a:r>
          </a:p>
        </p:txBody>
      </p:sp>
      <p:sp>
        <p:nvSpPr>
          <p:cNvPr id="30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08" name="Exampl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Example Based Learning</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2"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13" name="Reading Code"/>
          <p:cNvSpPr txBox="1"/>
          <p:nvPr>
            <p:ph type="title"/>
          </p:nvPr>
        </p:nvSpPr>
        <p:spPr>
          <a:prstGeom prst="rect">
            <a:avLst/>
          </a:prstGeom>
        </p:spPr>
        <p:txBody>
          <a:bodyPr/>
          <a:lstStyle/>
          <a:p>
            <a:pPr/>
            <a:r>
              <a:t>Reading Code</a:t>
            </a:r>
          </a:p>
        </p:txBody>
      </p:sp>
      <p:sp>
        <p:nvSpPr>
          <p:cNvPr id="314" name="Reading through someone's code will take some time…"/>
          <p:cNvSpPr txBox="1"/>
          <p:nvPr>
            <p:ph type="body" idx="1"/>
          </p:nvPr>
        </p:nvSpPr>
        <p:spPr>
          <a:prstGeom prst="rect">
            <a:avLst/>
          </a:prstGeom>
        </p:spPr>
        <p:txBody>
          <a:bodyPr/>
          <a:lstStyle/>
          <a:p>
            <a:pPr marL="0" indent="0">
              <a:buSzTx/>
              <a:buFontTx/>
              <a:buNone/>
            </a:pPr>
            <a:r>
              <a:t>Reading through someone's code will take some time</a:t>
            </a:r>
          </a:p>
          <a:p>
            <a:pPr marL="673100" indent="-673100">
              <a:buSzPct val="100000"/>
              <a:buFontTx/>
              <a:buAutoNum type="arabicPeriod" startAt="1"/>
            </a:pPr>
            <a:r>
              <a:t>What their code is trying to do </a:t>
            </a:r>
          </a:p>
          <a:p>
            <a:pPr marL="673100" indent="-673100">
              <a:buSzPct val="100000"/>
              <a:buFontTx/>
              <a:buAutoNum type="arabicPeriod" startAt="1"/>
            </a:pPr>
            <a:r>
              <a:t>What does it require to get there</a:t>
            </a:r>
          </a:p>
          <a:p>
            <a:pPr marL="673100" indent="-673100">
              <a:buSzPct val="100000"/>
              <a:buFontTx/>
              <a:buAutoNum type="arabicPeriod" startAt="1"/>
            </a:pPr>
            <a:r>
              <a:t>What are the lines of code actually doing</a:t>
            </a:r>
          </a:p>
        </p:txBody>
      </p:sp>
      <p:sp>
        <p:nvSpPr>
          <p:cNvPr id="31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16" name="Exampl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Example Based Learning</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0"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21" name="Dig In"/>
          <p:cNvSpPr txBox="1"/>
          <p:nvPr>
            <p:ph type="title"/>
          </p:nvPr>
        </p:nvSpPr>
        <p:spPr>
          <a:prstGeom prst="rect">
            <a:avLst/>
          </a:prstGeom>
        </p:spPr>
        <p:txBody>
          <a:bodyPr/>
          <a:lstStyle/>
          <a:p>
            <a:pPr/>
            <a:r>
              <a:t>Dig In</a:t>
            </a:r>
          </a:p>
        </p:txBody>
      </p:sp>
      <p:sp>
        <p:nvSpPr>
          <p:cNvPr id="322" name="Why did they write it this way?  Could it be written it differently?…"/>
          <p:cNvSpPr txBox="1"/>
          <p:nvPr>
            <p:ph type="body" idx="1"/>
          </p:nvPr>
        </p:nvSpPr>
        <p:spPr>
          <a:prstGeom prst="rect">
            <a:avLst/>
          </a:prstGeom>
        </p:spPr>
        <p:txBody>
          <a:bodyPr/>
          <a:lstStyle/>
          <a:p>
            <a:pPr/>
            <a:r>
              <a:t>Why did they write it this way?  Could it be written it differently?</a:t>
            </a:r>
          </a:p>
          <a:p>
            <a:pPr/>
            <a:r>
              <a:t>What happens if you change a variable value?</a:t>
            </a:r>
          </a:p>
          <a:p>
            <a:pPr/>
            <a:r>
              <a:t>What happens if you change part of a function?</a:t>
            </a:r>
          </a:p>
        </p:txBody>
      </p:sp>
      <p:sp>
        <p:nvSpPr>
          <p:cNvPr id="32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24" name="Exampl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Example Based Learning</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28" name="1__python__python2_7__and_python_error_messages_screenshot_at_DuckDuckGo_and_Slack_-_InkSocialClub_🖊️.png" descr="1__python__python2_7__and_python_error_messages_screenshot_at_DuckDuckGo_and_Slack_-_InkSocialClub_🖊️.png"/>
          <p:cNvPicPr>
            <a:picLocks noChangeAspect="1"/>
          </p:cNvPicPr>
          <p:nvPr>
            <p:ph type="pic" idx="13"/>
          </p:nvPr>
        </p:nvPicPr>
        <p:blipFill>
          <a:blip r:embed="rId3">
            <a:extLst/>
          </a:blip>
          <a:srcRect l="171" t="0" r="10874" b="0"/>
          <a:stretch>
            <a:fillRect/>
          </a:stretch>
        </p:blipFill>
        <p:spPr>
          <a:xfrm>
            <a:off x="0" y="1560125"/>
            <a:ext cx="13004800" cy="4474350"/>
          </a:xfrm>
          <a:prstGeom prst="rect">
            <a:avLst/>
          </a:prstGeom>
        </p:spPr>
      </p:pic>
      <p:sp>
        <p:nvSpPr>
          <p:cNvPr id="329" name="Dig In"/>
          <p:cNvSpPr txBox="1"/>
          <p:nvPr>
            <p:ph type="title"/>
          </p:nvPr>
        </p:nvSpPr>
        <p:spPr>
          <a:prstGeom prst="rect">
            <a:avLst/>
          </a:prstGeom>
        </p:spPr>
        <p:txBody>
          <a:bodyPr/>
          <a:lstStyle/>
          <a:p>
            <a:pPr/>
            <a:r>
              <a:t>Dig In</a:t>
            </a:r>
          </a:p>
        </p:txBody>
      </p:sp>
      <p:sp>
        <p:nvSpPr>
          <p:cNvPr id="330" name="Use error messages to your advantage"/>
          <p:cNvSpPr txBox="1"/>
          <p:nvPr>
            <p:ph type="body" sz="quarter" idx="1"/>
          </p:nvPr>
        </p:nvSpPr>
        <p:spPr>
          <a:prstGeom prst="rect">
            <a:avLst/>
          </a:prstGeom>
        </p:spPr>
        <p:txBody>
          <a:bodyPr/>
          <a:lstStyle>
            <a:lvl1pPr defTabSz="490727">
              <a:defRPr sz="2184"/>
            </a:lvl1pPr>
          </a:lstStyle>
          <a:p>
            <a:pPr/>
            <a:r>
              <a:t>Use error messages to your advantage</a:t>
            </a:r>
          </a:p>
        </p:txBody>
      </p:sp>
      <p:sp>
        <p:nvSpPr>
          <p:cNvPr id="33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32" name="Exampl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Example Based Learning</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6"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37" name="Dig In - Next Steps"/>
          <p:cNvSpPr txBox="1"/>
          <p:nvPr>
            <p:ph type="title"/>
          </p:nvPr>
        </p:nvSpPr>
        <p:spPr>
          <a:prstGeom prst="rect">
            <a:avLst/>
          </a:prstGeom>
        </p:spPr>
        <p:txBody>
          <a:bodyPr/>
          <a:lstStyle/>
          <a:p>
            <a:pPr/>
            <a:r>
              <a:t>Dig In - Next Steps</a:t>
            </a:r>
          </a:p>
        </p:txBody>
      </p:sp>
      <p:sp>
        <p:nvSpPr>
          <p:cNvPr id="338" name="Are there open bugs that you could fix?…"/>
          <p:cNvSpPr txBox="1"/>
          <p:nvPr>
            <p:ph type="body" idx="1"/>
          </p:nvPr>
        </p:nvSpPr>
        <p:spPr>
          <a:prstGeom prst="rect">
            <a:avLst/>
          </a:prstGeom>
        </p:spPr>
        <p:txBody>
          <a:bodyPr/>
          <a:lstStyle/>
          <a:p>
            <a:pPr/>
            <a:r>
              <a:t>Are there open bugs that you could fix?</a:t>
            </a:r>
          </a:p>
          <a:p>
            <a:pPr/>
            <a:r>
              <a:t>Can you add a new feature?</a:t>
            </a:r>
          </a:p>
        </p:txBody>
      </p:sp>
      <p:sp>
        <p:nvSpPr>
          <p:cNvPr id="33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40" name="Exampl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Example Based Learning</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2"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43" name="Take-aways"/>
          <p:cNvSpPr txBox="1"/>
          <p:nvPr>
            <p:ph type="title"/>
          </p:nvPr>
        </p:nvSpPr>
        <p:spPr>
          <a:prstGeom prst="rect">
            <a:avLst/>
          </a:prstGeom>
        </p:spPr>
        <p:txBody>
          <a:bodyPr/>
          <a:lstStyle/>
          <a:p>
            <a:pPr/>
            <a:r>
              <a:t>Take-aways</a:t>
            </a:r>
          </a:p>
        </p:txBody>
      </p:sp>
      <p:sp>
        <p:nvSpPr>
          <p:cNvPr id="344" name="New 3rd party packages?…"/>
          <p:cNvSpPr txBox="1"/>
          <p:nvPr>
            <p:ph type="body" idx="1"/>
          </p:nvPr>
        </p:nvSpPr>
        <p:spPr>
          <a:prstGeom prst="rect">
            <a:avLst/>
          </a:prstGeom>
        </p:spPr>
        <p:txBody>
          <a:bodyPr/>
          <a:lstStyle/>
          <a:p>
            <a:pPr/>
            <a:r>
              <a:t>New 3rd party packages?</a:t>
            </a:r>
          </a:p>
          <a:p>
            <a:pPr/>
            <a:r>
              <a:t>Exposure to a builtin you hadn't used before?</a:t>
            </a:r>
          </a:p>
          <a:p>
            <a:pPr/>
            <a:r>
              <a:t>New concepts you hadn't seen?</a:t>
            </a:r>
          </a:p>
        </p:txBody>
      </p:sp>
      <p:sp>
        <p:nvSpPr>
          <p:cNvPr id="34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46" name="Exampl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Example Based Learning</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7"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158" name="This Talk"/>
          <p:cNvSpPr txBox="1"/>
          <p:nvPr>
            <p:ph type="title"/>
          </p:nvPr>
        </p:nvSpPr>
        <p:spPr>
          <a:prstGeom prst="rect">
            <a:avLst/>
          </a:prstGeom>
        </p:spPr>
        <p:txBody>
          <a:bodyPr/>
          <a:lstStyle/>
          <a:p>
            <a:pPr/>
            <a:r>
              <a:t>This Talk</a:t>
            </a:r>
          </a:p>
        </p:txBody>
      </p:sp>
      <p:sp>
        <p:nvSpPr>
          <p:cNvPr id="159" name="3 Types of Learning Approaches…"/>
          <p:cNvSpPr txBox="1"/>
          <p:nvPr>
            <p:ph type="body" idx="1"/>
          </p:nvPr>
        </p:nvSpPr>
        <p:spPr>
          <a:prstGeom prst="rect">
            <a:avLst/>
          </a:prstGeom>
        </p:spPr>
        <p:txBody>
          <a:bodyPr/>
          <a:lstStyle/>
          <a:p>
            <a:pPr/>
            <a:r>
              <a:t>3 Types of Learning Approaches</a:t>
            </a:r>
          </a:p>
          <a:p>
            <a:pPr lvl="1"/>
            <a:r>
              <a:t>Challenge Based Learning</a:t>
            </a:r>
          </a:p>
          <a:p>
            <a:pPr lvl="1"/>
            <a:r>
              <a:t>Example Based Learning</a:t>
            </a:r>
          </a:p>
          <a:p>
            <a:pPr lvl="1"/>
            <a:r>
              <a:t>Project based Learning</a:t>
            </a:r>
          </a:p>
          <a:p>
            <a:pPr/>
            <a:r>
              <a:t>Community</a:t>
            </a:r>
          </a:p>
          <a:p>
            <a:pPr/>
            <a:r>
              <a:t>Summary</a:t>
            </a:r>
          </a:p>
        </p:txBody>
      </p:sp>
      <p:sp>
        <p:nvSpPr>
          <p:cNvPr id="160" name="Slide Number"/>
          <p:cNvSpPr txBox="1"/>
          <p:nvPr>
            <p:ph type="sldNum" sz="quarter" idx="2"/>
          </p:nvPr>
        </p:nvSpPr>
        <p:spPr>
          <a:xfrm>
            <a:off x="606856" y="9199778"/>
            <a:ext cx="213158" cy="2998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0"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51" name="Summary"/>
          <p:cNvSpPr txBox="1"/>
          <p:nvPr>
            <p:ph type="title"/>
          </p:nvPr>
        </p:nvSpPr>
        <p:spPr>
          <a:prstGeom prst="rect">
            <a:avLst/>
          </a:prstGeom>
        </p:spPr>
        <p:txBody>
          <a:bodyPr/>
          <a:lstStyle/>
          <a:p>
            <a:pPr/>
            <a:r>
              <a:t>Summary</a:t>
            </a:r>
          </a:p>
        </p:txBody>
      </p:sp>
      <p:sp>
        <p:nvSpPr>
          <p:cNvPr id="352" name="Find a repository that you can follow along with…"/>
          <p:cNvSpPr txBox="1"/>
          <p:nvPr>
            <p:ph type="body" idx="1"/>
          </p:nvPr>
        </p:nvSpPr>
        <p:spPr>
          <a:prstGeom prst="rect">
            <a:avLst/>
          </a:prstGeom>
        </p:spPr>
        <p:txBody>
          <a:bodyPr/>
          <a:lstStyle/>
          <a:p>
            <a:pPr/>
            <a:r>
              <a:t>Find a repository that you can follow along with</a:t>
            </a:r>
          </a:p>
          <a:p>
            <a:pPr/>
            <a:r>
              <a:t>Ask questions of the code</a:t>
            </a:r>
          </a:p>
          <a:p>
            <a:pPr/>
            <a:r>
              <a:t>Don't be afraid to tinker</a:t>
            </a:r>
          </a:p>
          <a:p>
            <a:pPr/>
            <a:r>
              <a:t>Use what you learned</a:t>
            </a:r>
          </a:p>
        </p:txBody>
      </p:sp>
      <p:sp>
        <p:nvSpPr>
          <p:cNvPr id="35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4" name="Exampl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Example Based Learning</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6" name="Project Based Learning"/>
          <p:cNvSpPr txBox="1"/>
          <p:nvPr>
            <p:ph type="title"/>
          </p:nvPr>
        </p:nvSpPr>
        <p:spPr>
          <a:prstGeom prst="rect">
            <a:avLst/>
          </a:prstGeom>
        </p:spPr>
        <p:txBody>
          <a:bodyPr/>
          <a:lstStyle/>
          <a:p>
            <a:pPr/>
            <a:r>
              <a:t>Project Based Learning</a:t>
            </a:r>
          </a:p>
        </p:txBody>
      </p:sp>
      <p:sp>
        <p:nvSpPr>
          <p:cNvPr id="35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1"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62" name="What Do I Mean?"/>
          <p:cNvSpPr txBox="1"/>
          <p:nvPr>
            <p:ph type="title"/>
          </p:nvPr>
        </p:nvSpPr>
        <p:spPr>
          <a:prstGeom prst="rect">
            <a:avLst/>
          </a:prstGeom>
        </p:spPr>
        <p:txBody>
          <a:bodyPr/>
          <a:lstStyle/>
          <a:p>
            <a:pPr/>
            <a:r>
              <a:t>What Do I Mean?</a:t>
            </a:r>
          </a:p>
        </p:txBody>
      </p:sp>
      <p:sp>
        <p:nvSpPr>
          <p:cNvPr id="363" name="Building your own project from scratch…"/>
          <p:cNvSpPr txBox="1"/>
          <p:nvPr>
            <p:ph type="body" idx="1"/>
          </p:nvPr>
        </p:nvSpPr>
        <p:spPr>
          <a:prstGeom prst="rect">
            <a:avLst/>
          </a:prstGeom>
        </p:spPr>
        <p:txBody>
          <a:bodyPr/>
          <a:lstStyle/>
          <a:p>
            <a:pPr marL="0" indent="0">
              <a:buSzTx/>
              <a:buFontTx/>
              <a:buNone/>
            </a:pPr>
            <a:r>
              <a:t>Building your own project from scratch</a:t>
            </a:r>
          </a:p>
          <a:p>
            <a:pPr marL="0" indent="0">
              <a:buSzTx/>
              <a:buFontTx/>
              <a:buNone/>
            </a:pPr>
            <a:r>
              <a:t>Appealing to those who:</a:t>
            </a:r>
          </a:p>
          <a:p>
            <a:pPr lvl="1"/>
            <a:r>
              <a:t>Already have a project in mind</a:t>
            </a:r>
          </a:p>
          <a:p>
            <a:pPr lvl="1"/>
            <a:r>
              <a:t>Can't find a good example project on GitHub</a:t>
            </a:r>
          </a:p>
          <a:p>
            <a:pPr lvl="1"/>
            <a:r>
              <a:t>Are self-motivated and goal oriented</a:t>
            </a:r>
          </a:p>
          <a:p>
            <a:pPr lvl="1"/>
            <a:r>
              <a:t>Creating a portfolio</a:t>
            </a:r>
          </a:p>
        </p:txBody>
      </p:sp>
      <p:sp>
        <p:nvSpPr>
          <p:cNvPr id="36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65" name="Project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Project Based Learning</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9"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70" name="Project Management"/>
          <p:cNvSpPr txBox="1"/>
          <p:nvPr>
            <p:ph type="title"/>
          </p:nvPr>
        </p:nvSpPr>
        <p:spPr>
          <a:prstGeom prst="rect">
            <a:avLst/>
          </a:prstGeom>
        </p:spPr>
        <p:txBody>
          <a:bodyPr/>
          <a:lstStyle/>
          <a:p>
            <a:pPr/>
            <a:r>
              <a:t>Project Management</a:t>
            </a:r>
          </a:p>
        </p:txBody>
      </p:sp>
      <p:sp>
        <p:nvSpPr>
          <p:cNvPr id="371" name="Beware of Scope Creep"/>
          <p:cNvSpPr txBox="1"/>
          <p:nvPr>
            <p:ph type="body" idx="1"/>
          </p:nvPr>
        </p:nvSpPr>
        <p:spPr>
          <a:prstGeom prst="rect">
            <a:avLst/>
          </a:prstGeom>
        </p:spPr>
        <p:txBody>
          <a:bodyPr/>
          <a:lstStyle/>
          <a:p>
            <a:pPr/>
            <a:r>
              <a:t>Beware of Scope Creep</a:t>
            </a:r>
          </a:p>
        </p:txBody>
      </p:sp>
      <p:sp>
        <p:nvSpPr>
          <p:cNvPr id="37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73" name="Project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Project Based Learning</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7"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78" name="Project Management"/>
          <p:cNvSpPr txBox="1"/>
          <p:nvPr>
            <p:ph type="title"/>
          </p:nvPr>
        </p:nvSpPr>
        <p:spPr>
          <a:prstGeom prst="rect">
            <a:avLst/>
          </a:prstGeom>
        </p:spPr>
        <p:txBody>
          <a:bodyPr/>
          <a:lstStyle/>
          <a:p>
            <a:pPr/>
            <a:r>
              <a:t>Project Management</a:t>
            </a:r>
          </a:p>
        </p:txBody>
      </p:sp>
      <p:sp>
        <p:nvSpPr>
          <p:cNvPr id="379" name="Map out all the project to-do's and break them down…"/>
          <p:cNvSpPr txBox="1"/>
          <p:nvPr>
            <p:ph type="body" idx="1"/>
          </p:nvPr>
        </p:nvSpPr>
        <p:spPr>
          <a:prstGeom prst="rect">
            <a:avLst/>
          </a:prstGeom>
        </p:spPr>
        <p:txBody>
          <a:bodyPr/>
          <a:lstStyle/>
          <a:p>
            <a:pPr/>
            <a:r>
              <a:t>Map out all the project to-do's and break them down</a:t>
            </a:r>
          </a:p>
          <a:p>
            <a:pPr/>
            <a:r>
              <a:t>Focus on small, manageable pieces</a:t>
            </a:r>
          </a:p>
          <a:p>
            <a:pPr/>
            <a:r>
              <a:t>Break things out further if you're getting discouraged</a:t>
            </a:r>
          </a:p>
          <a:p>
            <a:pPr/>
            <a:r>
              <a:t>Celebrate each success</a:t>
            </a:r>
          </a:p>
        </p:txBody>
      </p:sp>
      <p:sp>
        <p:nvSpPr>
          <p:cNvPr id="38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81" name="Project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Project Based Learning</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85" name="Traceback__most_recent_call_last___File___stdin____line_1__in__module__TypeError___set__object_does_not_support_indexing_-_Google_Search.png" descr="Traceback__most_recent_call_last___File___stdin____line_1__in__module__TypeError___set__object_does_not_support_indexing_-_Google_Search.png"/>
          <p:cNvPicPr>
            <a:picLocks noChangeAspect="1"/>
          </p:cNvPicPr>
          <p:nvPr>
            <p:ph type="pic" idx="13"/>
          </p:nvPr>
        </p:nvPicPr>
        <p:blipFill>
          <a:blip r:embed="rId3">
            <a:extLst/>
          </a:blip>
          <a:srcRect l="0" t="0" r="0" b="0"/>
          <a:stretch>
            <a:fillRect/>
          </a:stretch>
        </p:blipFill>
        <p:spPr>
          <a:xfrm>
            <a:off x="6502400" y="1681655"/>
            <a:ext cx="6502400" cy="6390290"/>
          </a:xfrm>
          <a:prstGeom prst="rect">
            <a:avLst/>
          </a:prstGeom>
        </p:spPr>
      </p:pic>
      <p:sp>
        <p:nvSpPr>
          <p:cNvPr id="386" name="Google is your friend"/>
          <p:cNvSpPr txBox="1"/>
          <p:nvPr>
            <p:ph type="title"/>
          </p:nvPr>
        </p:nvSpPr>
        <p:spPr>
          <a:prstGeom prst="rect">
            <a:avLst/>
          </a:prstGeom>
        </p:spPr>
        <p:txBody>
          <a:bodyPr/>
          <a:lstStyle/>
          <a:p>
            <a:pPr/>
            <a:r>
              <a:t>Google is your friend</a:t>
            </a:r>
          </a:p>
        </p:txBody>
      </p:sp>
      <p:sp>
        <p:nvSpPr>
          <p:cNvPr id="387" name="Utilize StackOverflow…"/>
          <p:cNvSpPr txBox="1"/>
          <p:nvPr>
            <p:ph type="body" sz="half" idx="1"/>
          </p:nvPr>
        </p:nvSpPr>
        <p:spPr>
          <a:prstGeom prst="rect">
            <a:avLst/>
          </a:prstGeom>
        </p:spPr>
        <p:txBody>
          <a:bodyPr/>
          <a:lstStyle/>
          <a:p>
            <a:pPr/>
            <a:r>
              <a:t>Utilize StackOverflow</a:t>
            </a:r>
          </a:p>
          <a:p>
            <a:pPr/>
            <a:r>
              <a:t>Copy &amp; Paste error messages right into search</a:t>
            </a:r>
          </a:p>
        </p:txBody>
      </p:sp>
      <p:sp>
        <p:nvSpPr>
          <p:cNvPr id="38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89" name="Project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Project Based Learning</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93" name="castle_dice_box.jpg" descr="castle_dice_box.jpg"/>
          <p:cNvPicPr>
            <a:picLocks noChangeAspect="1"/>
          </p:cNvPicPr>
          <p:nvPr>
            <p:ph type="pic" idx="13"/>
          </p:nvPr>
        </p:nvPicPr>
        <p:blipFill>
          <a:blip r:embed="rId3">
            <a:extLst/>
          </a:blip>
          <a:srcRect l="1839" t="0" r="1839" b="0"/>
          <a:stretch>
            <a:fillRect/>
          </a:stretch>
        </p:blipFill>
        <p:spPr>
          <a:prstGeom prst="rect">
            <a:avLst/>
          </a:prstGeom>
        </p:spPr>
      </p:pic>
      <p:sp>
        <p:nvSpPr>
          <p:cNvPr id="394" name="My Passion Project"/>
          <p:cNvSpPr txBox="1"/>
          <p:nvPr>
            <p:ph type="title"/>
          </p:nvPr>
        </p:nvSpPr>
        <p:spPr>
          <a:prstGeom prst="rect">
            <a:avLst/>
          </a:prstGeom>
        </p:spPr>
        <p:txBody>
          <a:bodyPr/>
          <a:lstStyle/>
          <a:p>
            <a:pPr lvl="2" algn="r"/>
            <a:r>
              <a:t>My Passion Project</a:t>
            </a:r>
          </a:p>
        </p:txBody>
      </p:sp>
      <p:sp>
        <p:nvSpPr>
          <p:cNvPr id="395" name="Body"/>
          <p:cNvSpPr txBox="1"/>
          <p:nvPr>
            <p:ph type="body" sz="quarter" idx="1"/>
          </p:nvPr>
        </p:nvSpPr>
        <p:spPr>
          <a:prstGeom prst="rect">
            <a:avLst/>
          </a:prstGeom>
        </p:spPr>
        <p:txBody>
          <a:bodyPr/>
          <a:lstStyle/>
          <a:p>
            <a:pPr/>
          </a:p>
        </p:txBody>
      </p:sp>
      <p:sp>
        <p:nvSpPr>
          <p:cNvPr id="39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97" name="Project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Project Based Learning</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401" name="components_castle_dice.jpg" descr="components_castle_dice.jpg"/>
          <p:cNvPicPr>
            <a:picLocks noChangeAspect="1"/>
          </p:cNvPicPr>
          <p:nvPr>
            <p:ph type="pic" idx="13"/>
          </p:nvPr>
        </p:nvPicPr>
        <p:blipFill>
          <a:blip r:embed="rId3">
            <a:extLst/>
          </a:blip>
          <a:srcRect l="9647" t="0" r="16945" b="0"/>
          <a:stretch>
            <a:fillRect/>
          </a:stretch>
        </p:blipFill>
        <p:spPr>
          <a:xfrm>
            <a:off x="6502399" y="1922715"/>
            <a:ext cx="6502401" cy="5908170"/>
          </a:xfrm>
          <a:prstGeom prst="rect">
            <a:avLst/>
          </a:prstGeom>
        </p:spPr>
      </p:pic>
      <p:sp>
        <p:nvSpPr>
          <p:cNvPr id="402" name="Castle Dice"/>
          <p:cNvSpPr txBox="1"/>
          <p:nvPr>
            <p:ph type="title"/>
          </p:nvPr>
        </p:nvSpPr>
        <p:spPr>
          <a:prstGeom prst="rect">
            <a:avLst/>
          </a:prstGeom>
        </p:spPr>
        <p:txBody>
          <a:bodyPr/>
          <a:lstStyle/>
          <a:p>
            <a:pPr/>
            <a:r>
              <a:t>Castle Dice</a:t>
            </a:r>
          </a:p>
        </p:txBody>
      </p:sp>
      <p:sp>
        <p:nvSpPr>
          <p:cNvPr id="403" name="Castle Dice has a lot of components…"/>
          <p:cNvSpPr txBox="1"/>
          <p:nvPr>
            <p:ph type="body" sz="half" idx="1"/>
          </p:nvPr>
        </p:nvSpPr>
        <p:spPr>
          <a:prstGeom prst="rect">
            <a:avLst/>
          </a:prstGeom>
        </p:spPr>
        <p:txBody>
          <a:bodyPr/>
          <a:lstStyle/>
          <a:p>
            <a:pPr/>
            <a:r>
              <a:t>Castle Dice has </a:t>
            </a:r>
            <a:r>
              <a:rPr i="1"/>
              <a:t>a lot</a:t>
            </a:r>
            <a:r>
              <a:t> of components</a:t>
            </a:r>
          </a:p>
          <a:p>
            <a:pPr/>
            <a:r>
              <a:t>Each component had multiple interactions with its surrounding components</a:t>
            </a:r>
          </a:p>
          <a:p>
            <a:pPr/>
            <a:r>
              <a:t>There were pieces to track pieces to track pieces...</a:t>
            </a:r>
          </a:p>
          <a:p>
            <a:pPr/>
            <a:r>
              <a:t>Complexity was high</a:t>
            </a:r>
          </a:p>
        </p:txBody>
      </p:sp>
      <p:sp>
        <p:nvSpPr>
          <p:cNvPr id="40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05" name="Project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Project Based Learning</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9"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10" name="Castle Dice"/>
          <p:cNvSpPr txBox="1"/>
          <p:nvPr>
            <p:ph type="title"/>
          </p:nvPr>
        </p:nvSpPr>
        <p:spPr>
          <a:prstGeom prst="rect">
            <a:avLst/>
          </a:prstGeom>
        </p:spPr>
        <p:txBody>
          <a:bodyPr/>
          <a:lstStyle/>
          <a:p>
            <a:pPr/>
            <a:r>
              <a:t>Castle Dice</a:t>
            </a:r>
          </a:p>
        </p:txBody>
      </p:sp>
      <p:sp>
        <p:nvSpPr>
          <p:cNvPr id="411" name="Breaking it down:…"/>
          <p:cNvSpPr txBox="1"/>
          <p:nvPr>
            <p:ph type="body" idx="1"/>
          </p:nvPr>
        </p:nvSpPr>
        <p:spPr>
          <a:prstGeom prst="rect">
            <a:avLst/>
          </a:prstGeom>
        </p:spPr>
        <p:txBody>
          <a:bodyPr/>
          <a:lstStyle/>
          <a:p>
            <a:pPr marL="0" indent="0" defTabSz="490727">
              <a:spcBef>
                <a:spcPts val="3500"/>
              </a:spcBef>
              <a:buSzTx/>
              <a:buFontTx/>
              <a:buNone/>
              <a:defRPr b="1" sz="3024">
                <a:latin typeface="Helvetica Neue"/>
                <a:ea typeface="Helvetica Neue"/>
                <a:cs typeface="Helvetica Neue"/>
                <a:sym typeface="Helvetica Neue"/>
              </a:defRPr>
            </a:pPr>
            <a:r>
              <a:t>Breaking it down:</a:t>
            </a:r>
          </a:p>
          <a:p>
            <a:pPr marL="384047" indent="-384047" defTabSz="490727">
              <a:spcBef>
                <a:spcPts val="3500"/>
              </a:spcBef>
              <a:defRPr sz="3024"/>
            </a:pPr>
            <a:r>
              <a:t>5 types of dice</a:t>
            </a:r>
          </a:p>
          <a:p>
            <a:pPr lvl="1" marL="768095" indent="-384047" defTabSz="490727">
              <a:spcBef>
                <a:spcPts val="3500"/>
              </a:spcBef>
              <a:defRPr sz="3024"/>
            </a:pPr>
            <a:r>
              <a:t>Each die had unique sides. How could I store &amp; access them?</a:t>
            </a:r>
          </a:p>
          <a:p>
            <a:pPr lvl="1" marL="768095" indent="-384047" defTabSz="490727">
              <a:spcBef>
                <a:spcPts val="3500"/>
              </a:spcBef>
              <a:defRPr sz="3024"/>
            </a:pPr>
            <a:r>
              <a:t>How could I 'roll' a die to get a random result?</a:t>
            </a:r>
          </a:p>
          <a:p>
            <a:pPr lvl="1" marL="768095" indent="-384047" defTabSz="490727">
              <a:spcBef>
                <a:spcPts val="3500"/>
              </a:spcBef>
              <a:defRPr sz="3024"/>
            </a:pPr>
            <a:r>
              <a:t>Sometimes dice are added together.  How could I keep that information?</a:t>
            </a:r>
          </a:p>
          <a:p>
            <a:pPr marL="384047" indent="-384047" defTabSz="490727">
              <a:spcBef>
                <a:spcPts val="3500"/>
              </a:spcBef>
              <a:defRPr sz="3024"/>
            </a:pPr>
            <a:r>
              <a:t>2 unique decks</a:t>
            </a:r>
          </a:p>
          <a:p>
            <a:pPr marL="384047" indent="-384047" defTabSz="490727">
              <a:spcBef>
                <a:spcPts val="3500"/>
              </a:spcBef>
              <a:defRPr sz="3024"/>
            </a:pPr>
            <a:r>
              <a:t>...</a:t>
            </a:r>
          </a:p>
        </p:txBody>
      </p:sp>
      <p:sp>
        <p:nvSpPr>
          <p:cNvPr id="41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13" name="Project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Project Based Learning</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7"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18" name="Castle Dice"/>
          <p:cNvSpPr txBox="1"/>
          <p:nvPr>
            <p:ph type="title"/>
          </p:nvPr>
        </p:nvSpPr>
        <p:spPr>
          <a:prstGeom prst="rect">
            <a:avLst/>
          </a:prstGeom>
        </p:spPr>
        <p:txBody>
          <a:bodyPr/>
          <a:lstStyle/>
          <a:p>
            <a:pPr/>
            <a:r>
              <a:t>Castle Dice</a:t>
            </a:r>
          </a:p>
        </p:txBody>
      </p:sp>
      <p:sp>
        <p:nvSpPr>
          <p:cNvPr id="419" name="So, is it done?"/>
          <p:cNvSpPr txBox="1"/>
          <p:nvPr>
            <p:ph type="body" idx="1"/>
          </p:nvPr>
        </p:nvSpPr>
        <p:spPr>
          <a:prstGeom prst="rect">
            <a:avLst/>
          </a:prstGeom>
        </p:spPr>
        <p:txBody>
          <a:bodyPr/>
          <a:lstStyle>
            <a:lvl1pPr marL="0" indent="0">
              <a:buSzTx/>
              <a:buFontTx/>
              <a:buNone/>
            </a:lvl1pPr>
          </a:lstStyle>
          <a:p>
            <a:pPr/>
            <a:r>
              <a:t>So, is it done?</a:t>
            </a:r>
          </a:p>
        </p:txBody>
      </p:sp>
      <p:sp>
        <p:nvSpPr>
          <p:cNvPr id="42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21" name="Project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Project Based Learning</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2" name="Won't Cover"/>
          <p:cNvSpPr txBox="1"/>
          <p:nvPr>
            <p:ph type="title"/>
          </p:nvPr>
        </p:nvSpPr>
        <p:spPr>
          <a:prstGeom prst="rect">
            <a:avLst/>
          </a:prstGeom>
        </p:spPr>
        <p:txBody>
          <a:bodyPr/>
          <a:lstStyle/>
          <a:p>
            <a:pPr/>
            <a:r>
              <a:t>Won't Cover</a:t>
            </a:r>
          </a:p>
        </p:txBody>
      </p:sp>
      <p:sp>
        <p:nvSpPr>
          <p:cNvPr id="163" name="Slide Number"/>
          <p:cNvSpPr txBox="1"/>
          <p:nvPr>
            <p:ph type="sldNum" sz="quarter" idx="2"/>
          </p:nvPr>
        </p:nvSpPr>
        <p:spPr>
          <a:xfrm>
            <a:off x="606856" y="9199778"/>
            <a:ext cx="213158" cy="2998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3"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24" name="Castle Dice"/>
          <p:cNvSpPr txBox="1"/>
          <p:nvPr>
            <p:ph type="title"/>
          </p:nvPr>
        </p:nvSpPr>
        <p:spPr>
          <a:prstGeom prst="rect">
            <a:avLst/>
          </a:prstGeom>
        </p:spPr>
        <p:txBody>
          <a:bodyPr/>
          <a:lstStyle/>
          <a:p>
            <a:pPr/>
            <a:r>
              <a:t>Castle Dice</a:t>
            </a:r>
          </a:p>
        </p:txBody>
      </p:sp>
      <p:sp>
        <p:nvSpPr>
          <p:cNvPr id="425" name="So, is it done?…"/>
          <p:cNvSpPr txBox="1"/>
          <p:nvPr>
            <p:ph type="body" idx="1"/>
          </p:nvPr>
        </p:nvSpPr>
        <p:spPr>
          <a:prstGeom prst="rect">
            <a:avLst/>
          </a:prstGeom>
        </p:spPr>
        <p:txBody>
          <a:bodyPr/>
          <a:lstStyle/>
          <a:p>
            <a:pPr marL="0" indent="0">
              <a:buSzTx/>
              <a:buFontTx/>
              <a:buNone/>
            </a:pPr>
            <a:r>
              <a:t>So, is it done?</a:t>
            </a:r>
          </a:p>
          <a:p>
            <a:pPr marL="0" indent="0">
              <a:buSzTx/>
              <a:buFontTx/>
              <a:buNone/>
            </a:pPr>
            <a:r>
              <a:t>No.  But I tinker on it every few months and make small improvements as time allows.</a:t>
            </a:r>
          </a:p>
        </p:txBody>
      </p:sp>
      <p:sp>
        <p:nvSpPr>
          <p:cNvPr id="42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27" name="Project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Project Based Learning</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9"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30" name="Castle Dice"/>
          <p:cNvSpPr txBox="1"/>
          <p:nvPr>
            <p:ph type="title"/>
          </p:nvPr>
        </p:nvSpPr>
        <p:spPr>
          <a:prstGeom prst="rect">
            <a:avLst/>
          </a:prstGeom>
        </p:spPr>
        <p:txBody>
          <a:bodyPr/>
          <a:lstStyle/>
          <a:p>
            <a:pPr/>
            <a:r>
              <a:t>Castle Dice</a:t>
            </a:r>
          </a:p>
        </p:txBody>
      </p:sp>
      <p:sp>
        <p:nvSpPr>
          <p:cNvPr id="431" name="My takeaways:…"/>
          <p:cNvSpPr txBox="1"/>
          <p:nvPr>
            <p:ph type="body" idx="1"/>
          </p:nvPr>
        </p:nvSpPr>
        <p:spPr>
          <a:prstGeom prst="rect">
            <a:avLst/>
          </a:prstGeom>
        </p:spPr>
        <p:txBody>
          <a:bodyPr/>
          <a:lstStyle/>
          <a:p>
            <a:pPr marL="0" indent="0" defTabSz="467359">
              <a:spcBef>
                <a:spcPts val="3300"/>
              </a:spcBef>
              <a:buSzTx/>
              <a:buFontTx/>
              <a:buNone/>
              <a:defRPr b="1" sz="2880">
                <a:latin typeface="Helvetica Neue"/>
                <a:ea typeface="Helvetica Neue"/>
                <a:cs typeface="Helvetica Neue"/>
                <a:sym typeface="Helvetica Neue"/>
              </a:defRPr>
            </a:pPr>
            <a:r>
              <a:t>My takeaways:</a:t>
            </a:r>
          </a:p>
          <a:p>
            <a:pPr lvl="1" marL="731520" indent="-365760" defTabSz="467359">
              <a:spcBef>
                <a:spcPts val="3300"/>
              </a:spcBef>
              <a:defRPr sz="2880"/>
            </a:pPr>
            <a:r>
              <a:t>This was a really big project. </a:t>
            </a:r>
          </a:p>
          <a:p>
            <a:pPr lvl="1" marL="731520" indent="-365760" defTabSz="467359">
              <a:spcBef>
                <a:spcPts val="3300"/>
              </a:spcBef>
              <a:defRPr sz="2880"/>
            </a:pPr>
            <a:r>
              <a:t>I should have chosen something smaller</a:t>
            </a:r>
          </a:p>
          <a:p>
            <a:pPr lvl="1" marL="731520" indent="-365760" defTabSz="467359">
              <a:spcBef>
                <a:spcPts val="3300"/>
              </a:spcBef>
              <a:defRPr sz="2880"/>
            </a:pPr>
            <a:r>
              <a:t>There were a lot of unknowns I didn't consider.</a:t>
            </a:r>
          </a:p>
          <a:p>
            <a:pPr lvl="1" marL="731520" indent="-365760" defTabSz="467359">
              <a:spcBef>
                <a:spcPts val="3300"/>
              </a:spcBef>
              <a:defRPr sz="2880"/>
            </a:pPr>
            <a:r>
              <a:t>There are a lot of knowns I still don't know how to approach</a:t>
            </a:r>
          </a:p>
          <a:p>
            <a:pPr lvl="1" marL="731520" indent="-365760" defTabSz="467359">
              <a:spcBef>
                <a:spcPts val="3300"/>
              </a:spcBef>
              <a:defRPr sz="2880"/>
            </a:pPr>
            <a:r>
              <a:t>I learned a lot</a:t>
            </a:r>
          </a:p>
          <a:p>
            <a:pPr lvl="1" marL="731520" indent="-365760" defTabSz="467359">
              <a:spcBef>
                <a:spcPts val="3300"/>
              </a:spcBef>
              <a:defRPr sz="2880"/>
            </a:pPr>
            <a:r>
              <a:t>I had fun</a:t>
            </a:r>
          </a:p>
          <a:p>
            <a:pPr lvl="1" marL="731520" indent="-365760" defTabSz="467359">
              <a:spcBef>
                <a:spcPts val="3300"/>
              </a:spcBef>
              <a:defRPr sz="2880"/>
            </a:pPr>
            <a:r>
              <a:t>It doesn't matter whether I 'completed' it</a:t>
            </a:r>
          </a:p>
        </p:txBody>
      </p:sp>
      <p:sp>
        <p:nvSpPr>
          <p:cNvPr id="43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33" name="Project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Project Based Learning</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7"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38" name="Summary"/>
          <p:cNvSpPr txBox="1"/>
          <p:nvPr>
            <p:ph type="title"/>
          </p:nvPr>
        </p:nvSpPr>
        <p:spPr>
          <a:prstGeom prst="rect">
            <a:avLst/>
          </a:prstGeom>
        </p:spPr>
        <p:txBody>
          <a:bodyPr/>
          <a:lstStyle/>
          <a:p>
            <a:pPr/>
            <a:r>
              <a:t>Summary</a:t>
            </a:r>
          </a:p>
        </p:txBody>
      </p:sp>
      <p:sp>
        <p:nvSpPr>
          <p:cNvPr id="439" name="Try to choose a small, manageable project…"/>
          <p:cNvSpPr txBox="1"/>
          <p:nvPr>
            <p:ph type="body" idx="1"/>
          </p:nvPr>
        </p:nvSpPr>
        <p:spPr>
          <a:prstGeom prst="rect">
            <a:avLst/>
          </a:prstGeom>
        </p:spPr>
        <p:txBody>
          <a:bodyPr/>
          <a:lstStyle/>
          <a:p>
            <a:pPr/>
            <a:r>
              <a:t>Try to choose a small, manageable project</a:t>
            </a:r>
          </a:p>
          <a:p>
            <a:pPr/>
            <a:r>
              <a:t>Break it into even smaller tasks</a:t>
            </a:r>
          </a:p>
          <a:p>
            <a:pPr/>
            <a:r>
              <a:t>Ask for help when you need it</a:t>
            </a:r>
          </a:p>
          <a:p>
            <a:pPr/>
            <a:r>
              <a:t>StackOverflow and Google are your friends</a:t>
            </a:r>
          </a:p>
          <a:p>
            <a:pPr/>
            <a:r>
              <a:t>Everything is "work-in-progress"</a:t>
            </a:r>
          </a:p>
          <a:p>
            <a:pPr/>
            <a:r>
              <a:t>Have fun</a:t>
            </a:r>
          </a:p>
        </p:txBody>
      </p:sp>
      <p:sp>
        <p:nvSpPr>
          <p:cNvPr id="44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41" name="Project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Project Based Learning</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5" name="Community"/>
          <p:cNvSpPr txBox="1"/>
          <p:nvPr>
            <p:ph type="title"/>
          </p:nvPr>
        </p:nvSpPr>
        <p:spPr>
          <a:prstGeom prst="rect">
            <a:avLst/>
          </a:prstGeom>
        </p:spPr>
        <p:txBody>
          <a:bodyPr/>
          <a:lstStyle/>
          <a:p>
            <a:pPr/>
            <a:r>
              <a:t>Community</a:t>
            </a:r>
          </a:p>
        </p:txBody>
      </p:sp>
      <p:sp>
        <p:nvSpPr>
          <p:cNvPr id="44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50"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51" name="Why Community Matters"/>
          <p:cNvSpPr txBox="1"/>
          <p:nvPr>
            <p:ph type="title"/>
          </p:nvPr>
        </p:nvSpPr>
        <p:spPr>
          <a:prstGeom prst="rect">
            <a:avLst/>
          </a:prstGeom>
        </p:spPr>
        <p:txBody>
          <a:bodyPr/>
          <a:lstStyle/>
          <a:p>
            <a:pPr/>
            <a:r>
              <a:t>Why Community Matters</a:t>
            </a:r>
          </a:p>
        </p:txBody>
      </p:sp>
      <p:sp>
        <p:nvSpPr>
          <p:cNvPr id="452" name="Community groups are actively developing in their language and tools.…"/>
          <p:cNvSpPr txBox="1"/>
          <p:nvPr>
            <p:ph type="body" idx="1"/>
          </p:nvPr>
        </p:nvSpPr>
        <p:spPr>
          <a:prstGeom prst="rect">
            <a:avLst/>
          </a:prstGeom>
        </p:spPr>
        <p:txBody>
          <a:bodyPr/>
          <a:lstStyle/>
          <a:p>
            <a:pPr/>
            <a:r>
              <a:t>Community groups are actively developing in their language and tools.</a:t>
            </a:r>
          </a:p>
          <a:p>
            <a:pPr/>
            <a:r>
              <a:t>Members can offer advice or resources</a:t>
            </a:r>
          </a:p>
        </p:txBody>
      </p:sp>
      <p:sp>
        <p:nvSpPr>
          <p:cNvPr id="45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54" name="Community"/>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Community</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58"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59" name="Mentors"/>
          <p:cNvSpPr txBox="1"/>
          <p:nvPr>
            <p:ph type="title"/>
          </p:nvPr>
        </p:nvSpPr>
        <p:spPr>
          <a:prstGeom prst="rect">
            <a:avLst/>
          </a:prstGeom>
        </p:spPr>
        <p:txBody>
          <a:bodyPr/>
          <a:lstStyle/>
          <a:p>
            <a:pPr/>
            <a:r>
              <a:t>Mentors</a:t>
            </a:r>
          </a:p>
        </p:txBody>
      </p:sp>
      <p:sp>
        <p:nvSpPr>
          <p:cNvPr id="460" name="Both help and encourage learners.…"/>
          <p:cNvSpPr txBox="1"/>
          <p:nvPr>
            <p:ph type="body" idx="1"/>
          </p:nvPr>
        </p:nvSpPr>
        <p:spPr>
          <a:prstGeom prst="rect">
            <a:avLst/>
          </a:prstGeom>
        </p:spPr>
        <p:txBody>
          <a:bodyPr/>
          <a:lstStyle/>
          <a:p>
            <a:pPr/>
            <a:r>
              <a:t>Both help and encourage learners.</a:t>
            </a:r>
          </a:p>
          <a:p>
            <a:pPr/>
            <a:r>
              <a:t>Have tips for overcoming tricky concepts.</a:t>
            </a:r>
          </a:p>
          <a:p>
            <a:pPr/>
            <a:r>
              <a:t>Teach you how to think about a problem, without just giving you the answer.</a:t>
            </a:r>
          </a:p>
          <a:p>
            <a:pPr/>
            <a:r>
              <a:t>Care about your growth</a:t>
            </a:r>
          </a:p>
        </p:txBody>
      </p:sp>
      <p:sp>
        <p:nvSpPr>
          <p:cNvPr id="46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62" name="Community"/>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Community</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6"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67" name="Python specific"/>
          <p:cNvSpPr txBox="1"/>
          <p:nvPr>
            <p:ph type="title"/>
          </p:nvPr>
        </p:nvSpPr>
        <p:spPr>
          <a:prstGeom prst="rect">
            <a:avLst/>
          </a:prstGeom>
        </p:spPr>
        <p:txBody>
          <a:bodyPr/>
          <a:lstStyle/>
          <a:p>
            <a:pPr/>
            <a:r>
              <a:t>Python specific</a:t>
            </a:r>
          </a:p>
        </p:txBody>
      </p:sp>
      <p:sp>
        <p:nvSpPr>
          <p:cNvPr id="468" name="PyLadies…"/>
          <p:cNvSpPr txBox="1"/>
          <p:nvPr>
            <p:ph type="body" idx="1"/>
          </p:nvPr>
        </p:nvSpPr>
        <p:spPr>
          <a:prstGeom prst="rect">
            <a:avLst/>
          </a:prstGeom>
        </p:spPr>
        <p:txBody>
          <a:bodyPr/>
          <a:lstStyle/>
          <a:p>
            <a:pPr/>
            <a:r>
              <a:t>PyLadies</a:t>
            </a:r>
          </a:p>
          <a:p>
            <a:pPr/>
            <a:r>
              <a:t>SF Python Meetup</a:t>
            </a:r>
          </a:p>
          <a:p>
            <a:pPr/>
            <a:r>
              <a:t>SF Django Meetup</a:t>
            </a:r>
          </a:p>
          <a:p>
            <a:pPr/>
            <a:r>
              <a:t>PyCon</a:t>
            </a:r>
          </a:p>
          <a:p>
            <a:pPr/>
            <a:r>
              <a:t>NorthBayPython</a:t>
            </a:r>
          </a:p>
          <a:p>
            <a:pPr/>
            <a:r>
              <a:t>PyBay</a:t>
            </a:r>
          </a:p>
        </p:txBody>
      </p:sp>
      <p:sp>
        <p:nvSpPr>
          <p:cNvPr id="46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70" name="Community"/>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Community</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474" name="Find_Meetup_Groups_near_you__python_-_Meetup.png" descr="Find_Meetup_Groups_near_you__python_-_Meetup.png"/>
          <p:cNvPicPr>
            <a:picLocks noChangeAspect="1"/>
          </p:cNvPicPr>
          <p:nvPr>
            <p:ph type="pic" idx="13"/>
          </p:nvPr>
        </p:nvPicPr>
        <p:blipFill>
          <a:blip r:embed="rId3">
            <a:extLst/>
          </a:blip>
          <a:srcRect l="0" t="0" r="0" b="0"/>
          <a:stretch>
            <a:fillRect/>
          </a:stretch>
        </p:blipFill>
        <p:spPr>
          <a:xfrm>
            <a:off x="1650562" y="0"/>
            <a:ext cx="9703676" cy="7594600"/>
          </a:xfrm>
          <a:prstGeom prst="rect">
            <a:avLst/>
          </a:prstGeom>
        </p:spPr>
      </p:pic>
      <p:sp>
        <p:nvSpPr>
          <p:cNvPr id="475" name="Meetup.com"/>
          <p:cNvSpPr txBox="1"/>
          <p:nvPr>
            <p:ph type="title"/>
          </p:nvPr>
        </p:nvSpPr>
        <p:spPr>
          <a:prstGeom prst="rect">
            <a:avLst/>
          </a:prstGeom>
        </p:spPr>
        <p:txBody>
          <a:bodyPr/>
          <a:lstStyle/>
          <a:p>
            <a:pPr/>
            <a:r>
              <a:t>Meetup.com</a:t>
            </a:r>
          </a:p>
        </p:txBody>
      </p:sp>
      <p:sp>
        <p:nvSpPr>
          <p:cNvPr id="476" name="Body"/>
          <p:cNvSpPr txBox="1"/>
          <p:nvPr>
            <p:ph type="body" sz="quarter" idx="1"/>
          </p:nvPr>
        </p:nvSpPr>
        <p:spPr>
          <a:prstGeom prst="rect">
            <a:avLst/>
          </a:prstGeom>
        </p:spPr>
        <p:txBody>
          <a:bodyPr/>
          <a:lstStyle/>
          <a:p>
            <a:pPr/>
          </a:p>
        </p:txBody>
      </p:sp>
      <p:sp>
        <p:nvSpPr>
          <p:cNvPr id="47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78" name="Community"/>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Community</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2"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83" name="Other languages"/>
          <p:cNvSpPr txBox="1"/>
          <p:nvPr>
            <p:ph type="title"/>
          </p:nvPr>
        </p:nvSpPr>
        <p:spPr>
          <a:prstGeom prst="rect">
            <a:avLst/>
          </a:prstGeom>
        </p:spPr>
        <p:txBody>
          <a:bodyPr/>
          <a:lstStyle/>
          <a:p>
            <a:pPr/>
            <a:r>
              <a:t>Other languages</a:t>
            </a:r>
          </a:p>
        </p:txBody>
      </p:sp>
      <p:sp>
        <p:nvSpPr>
          <p:cNvPr id="484" name="Waffle.js…"/>
          <p:cNvSpPr txBox="1"/>
          <p:nvPr>
            <p:ph type="body" idx="1"/>
          </p:nvPr>
        </p:nvSpPr>
        <p:spPr>
          <a:prstGeom prst="rect">
            <a:avLst/>
          </a:prstGeom>
        </p:spPr>
        <p:txBody>
          <a:bodyPr/>
          <a:lstStyle/>
          <a:p>
            <a:pPr/>
            <a:r>
              <a:t>Waffle.js</a:t>
            </a:r>
          </a:p>
          <a:p>
            <a:pPr/>
            <a:r>
              <a:t>RailsBridge</a:t>
            </a:r>
          </a:p>
          <a:p>
            <a:pPr/>
            <a:r>
              <a:t>HackerSpace</a:t>
            </a:r>
          </a:p>
        </p:txBody>
      </p:sp>
      <p:sp>
        <p:nvSpPr>
          <p:cNvPr id="48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486" name="WaffleJS_·_A_fun_night_of_code__waffles__and_karaoke_.png" descr="WaffleJS_·_A_fun_night_of_code__waffles__and_karaoke_.png"/>
          <p:cNvPicPr>
            <a:picLocks noChangeAspect="1"/>
          </p:cNvPicPr>
          <p:nvPr/>
        </p:nvPicPr>
        <p:blipFill>
          <a:blip r:embed="rId3">
            <a:extLst/>
          </a:blip>
          <a:stretch>
            <a:fillRect/>
          </a:stretch>
        </p:blipFill>
        <p:spPr>
          <a:xfrm>
            <a:off x="9540689" y="2311815"/>
            <a:ext cx="2921001" cy="2527301"/>
          </a:xfrm>
          <a:prstGeom prst="rect">
            <a:avLst/>
          </a:prstGeom>
          <a:ln w="12700">
            <a:miter lim="400000"/>
          </a:ln>
        </p:spPr>
      </p:pic>
      <p:pic>
        <p:nvPicPr>
          <p:cNvPr id="487" name="hackerspaces_0.jpg" descr="hackerspaces_0.jpg"/>
          <p:cNvPicPr>
            <a:picLocks noChangeAspect="1"/>
          </p:cNvPicPr>
          <p:nvPr/>
        </p:nvPicPr>
        <p:blipFill>
          <a:blip r:embed="rId4">
            <a:extLst/>
          </a:blip>
          <a:stretch>
            <a:fillRect/>
          </a:stretch>
        </p:blipFill>
        <p:spPr>
          <a:xfrm>
            <a:off x="7964675" y="6184032"/>
            <a:ext cx="4181291" cy="2624273"/>
          </a:xfrm>
          <a:prstGeom prst="rect">
            <a:avLst/>
          </a:prstGeom>
          <a:ln w="12700">
            <a:miter lim="400000"/>
          </a:ln>
        </p:spPr>
      </p:pic>
      <p:pic>
        <p:nvPicPr>
          <p:cNvPr id="488" name="railsbridge.jpg" descr="railsbridge.jpg"/>
          <p:cNvPicPr>
            <a:picLocks noChangeAspect="1"/>
          </p:cNvPicPr>
          <p:nvPr/>
        </p:nvPicPr>
        <p:blipFill>
          <a:blip r:embed="rId5">
            <a:extLst/>
          </a:blip>
          <a:stretch>
            <a:fillRect/>
          </a:stretch>
        </p:blipFill>
        <p:spPr>
          <a:xfrm>
            <a:off x="5887124" y="3797300"/>
            <a:ext cx="2159001" cy="2159000"/>
          </a:xfrm>
          <a:prstGeom prst="rect">
            <a:avLst/>
          </a:prstGeom>
          <a:ln w="12700">
            <a:miter lim="400000"/>
          </a:ln>
        </p:spPr>
      </p:pic>
      <p:sp>
        <p:nvSpPr>
          <p:cNvPr id="489" name="Community"/>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Community</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3"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94" name="For the Gals"/>
          <p:cNvSpPr txBox="1"/>
          <p:nvPr>
            <p:ph type="title"/>
          </p:nvPr>
        </p:nvSpPr>
        <p:spPr>
          <a:prstGeom prst="rect">
            <a:avLst/>
          </a:prstGeom>
        </p:spPr>
        <p:txBody>
          <a:bodyPr/>
          <a:lstStyle/>
          <a:p>
            <a:pPr/>
            <a:r>
              <a:t>For the Gals</a:t>
            </a:r>
          </a:p>
        </p:txBody>
      </p:sp>
      <p:sp>
        <p:nvSpPr>
          <p:cNvPr id="495" name="PyLadies…"/>
          <p:cNvSpPr txBox="1"/>
          <p:nvPr>
            <p:ph type="body" idx="1"/>
          </p:nvPr>
        </p:nvSpPr>
        <p:spPr>
          <a:prstGeom prst="rect">
            <a:avLst/>
          </a:prstGeom>
        </p:spPr>
        <p:txBody>
          <a:bodyPr/>
          <a:lstStyle/>
          <a:p>
            <a:pPr/>
            <a:r>
              <a:t>PyLadies</a:t>
            </a:r>
          </a:p>
          <a:p>
            <a:pPr/>
            <a:r>
              <a:t>Girl Geek Dinners</a:t>
            </a:r>
          </a:p>
          <a:p>
            <a:pPr/>
            <a:r>
              <a:t>Women Who Code</a:t>
            </a:r>
          </a:p>
          <a:p>
            <a:pPr/>
            <a:r>
              <a:t>Girl Develop It</a:t>
            </a:r>
          </a:p>
        </p:txBody>
      </p:sp>
      <p:sp>
        <p:nvSpPr>
          <p:cNvPr id="49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497" name="GirlDevelopIt.png" descr="GirlDevelopIt.png"/>
          <p:cNvPicPr>
            <a:picLocks noChangeAspect="1"/>
          </p:cNvPicPr>
          <p:nvPr/>
        </p:nvPicPr>
        <p:blipFill>
          <a:blip r:embed="rId2">
            <a:extLst/>
          </a:blip>
          <a:stretch>
            <a:fillRect/>
          </a:stretch>
        </p:blipFill>
        <p:spPr>
          <a:xfrm>
            <a:off x="9988415" y="2008162"/>
            <a:ext cx="2595409" cy="2595409"/>
          </a:xfrm>
          <a:prstGeom prst="rect">
            <a:avLst/>
          </a:prstGeom>
          <a:ln w="12700">
            <a:miter lim="400000"/>
          </a:ln>
        </p:spPr>
      </p:pic>
      <p:pic>
        <p:nvPicPr>
          <p:cNvPr id="498" name="Women-Who-Code-Logo.png" descr="Women-Who-Code-Logo.png"/>
          <p:cNvPicPr>
            <a:picLocks noChangeAspect="1"/>
          </p:cNvPicPr>
          <p:nvPr/>
        </p:nvPicPr>
        <p:blipFill>
          <a:blip r:embed="rId3">
            <a:extLst/>
          </a:blip>
          <a:srcRect l="0" t="19026" r="0" b="22193"/>
          <a:stretch>
            <a:fillRect/>
          </a:stretch>
        </p:blipFill>
        <p:spPr>
          <a:xfrm>
            <a:off x="5389857" y="2255298"/>
            <a:ext cx="2895590" cy="1702015"/>
          </a:xfrm>
          <a:prstGeom prst="rect">
            <a:avLst/>
          </a:prstGeom>
          <a:ln w="12700">
            <a:miter lim="400000"/>
          </a:ln>
        </p:spPr>
      </p:pic>
      <p:pic>
        <p:nvPicPr>
          <p:cNvPr id="499" name="girl-geek-dinner.png" descr="girl-geek-dinner.png"/>
          <p:cNvPicPr>
            <a:picLocks noChangeAspect="1"/>
          </p:cNvPicPr>
          <p:nvPr/>
        </p:nvPicPr>
        <p:blipFill>
          <a:blip r:embed="rId4">
            <a:extLst/>
          </a:blip>
          <a:stretch>
            <a:fillRect/>
          </a:stretch>
        </p:blipFill>
        <p:spPr>
          <a:xfrm>
            <a:off x="7774237" y="6487856"/>
            <a:ext cx="4935069" cy="2688788"/>
          </a:xfrm>
          <a:prstGeom prst="rect">
            <a:avLst/>
          </a:prstGeom>
          <a:ln w="12700">
            <a:miter lim="400000"/>
          </a:ln>
        </p:spPr>
      </p:pic>
      <p:pic>
        <p:nvPicPr>
          <p:cNvPr id="500" name="pyladies.png" descr="pyladies.png"/>
          <p:cNvPicPr>
            <a:picLocks noChangeAspect="1"/>
          </p:cNvPicPr>
          <p:nvPr/>
        </p:nvPicPr>
        <p:blipFill>
          <a:blip r:embed="rId5">
            <a:extLst/>
          </a:blip>
          <a:stretch>
            <a:fillRect/>
          </a:stretch>
        </p:blipFill>
        <p:spPr>
          <a:xfrm>
            <a:off x="8157716" y="3987808"/>
            <a:ext cx="2159001" cy="2159001"/>
          </a:xfrm>
          <a:prstGeom prst="rect">
            <a:avLst/>
          </a:prstGeom>
          <a:ln w="12700">
            <a:miter lim="400000"/>
          </a:ln>
        </p:spPr>
      </p:pic>
      <p:sp>
        <p:nvSpPr>
          <p:cNvPr id="501" name="Community"/>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Community</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166" name="Won't Cover"/>
          <p:cNvSpPr txBox="1"/>
          <p:nvPr>
            <p:ph type="title"/>
          </p:nvPr>
        </p:nvSpPr>
        <p:spPr>
          <a:prstGeom prst="rect">
            <a:avLst/>
          </a:prstGeom>
        </p:spPr>
        <p:txBody>
          <a:bodyPr/>
          <a:lstStyle/>
          <a:p>
            <a:pPr/>
            <a:r>
              <a:t>Won't Cover</a:t>
            </a:r>
          </a:p>
        </p:txBody>
      </p:sp>
      <p:sp>
        <p:nvSpPr>
          <p:cNvPr id="167" name="Bootcamps, code schools…"/>
          <p:cNvSpPr txBox="1"/>
          <p:nvPr>
            <p:ph type="body" idx="1"/>
          </p:nvPr>
        </p:nvSpPr>
        <p:spPr>
          <a:prstGeom prst="rect">
            <a:avLst/>
          </a:prstGeom>
        </p:spPr>
        <p:txBody>
          <a:bodyPr/>
          <a:lstStyle/>
          <a:p>
            <a:pPr/>
            <a:r>
              <a:t>Bootcamps, code schools</a:t>
            </a:r>
          </a:p>
          <a:p>
            <a:pPr/>
            <a:r>
              <a:t>College or Online Courses</a:t>
            </a:r>
          </a:p>
          <a:p>
            <a:pPr/>
            <a:r>
              <a:t>More tutorials</a:t>
            </a:r>
          </a:p>
        </p:txBody>
      </p:sp>
      <p:sp>
        <p:nvSpPr>
          <p:cNvPr id="168" name="Slide Number"/>
          <p:cNvSpPr txBox="1"/>
          <p:nvPr>
            <p:ph type="sldNum" sz="quarter" idx="2"/>
          </p:nvPr>
        </p:nvSpPr>
        <p:spPr>
          <a:xfrm>
            <a:off x="606856" y="9199778"/>
            <a:ext cx="213158" cy="2998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69" name="udemy_logo.png" descr="udemy_logo.png"/>
          <p:cNvPicPr>
            <a:picLocks noChangeAspect="1"/>
          </p:cNvPicPr>
          <p:nvPr/>
        </p:nvPicPr>
        <p:blipFill>
          <a:blip r:embed="rId2">
            <a:extLst/>
          </a:blip>
          <a:srcRect l="24162" t="0" r="24162" b="0"/>
          <a:stretch>
            <a:fillRect/>
          </a:stretch>
        </p:blipFill>
        <p:spPr>
          <a:xfrm>
            <a:off x="7501292" y="7280482"/>
            <a:ext cx="1712864" cy="1727201"/>
          </a:xfrm>
          <a:prstGeom prst="rect">
            <a:avLst/>
          </a:prstGeom>
          <a:ln w="12700">
            <a:miter lim="400000"/>
          </a:ln>
        </p:spPr>
      </p:pic>
      <p:pic>
        <p:nvPicPr>
          <p:cNvPr id="170" name="hb_logo.png" descr="hb_logo.png"/>
          <p:cNvPicPr>
            <a:picLocks noChangeAspect="1"/>
          </p:cNvPicPr>
          <p:nvPr/>
        </p:nvPicPr>
        <p:blipFill>
          <a:blip r:embed="rId3">
            <a:extLst/>
          </a:blip>
          <a:stretch>
            <a:fillRect/>
          </a:stretch>
        </p:blipFill>
        <p:spPr>
          <a:xfrm>
            <a:off x="10243055" y="7110089"/>
            <a:ext cx="2067988" cy="2067988"/>
          </a:xfrm>
          <a:prstGeom prst="rect">
            <a:avLst/>
          </a:prstGeom>
          <a:ln w="12700">
            <a:miter lim="400000"/>
          </a:ln>
        </p:spPr>
      </p:pic>
      <p:pic>
        <p:nvPicPr>
          <p:cNvPr id="171" name="devbootcamp_logo.jpg" descr="devbootcamp_logo.jpg"/>
          <p:cNvPicPr>
            <a:picLocks noChangeAspect="1"/>
          </p:cNvPicPr>
          <p:nvPr/>
        </p:nvPicPr>
        <p:blipFill>
          <a:blip r:embed="rId4">
            <a:extLst/>
          </a:blip>
          <a:stretch>
            <a:fillRect/>
          </a:stretch>
        </p:blipFill>
        <p:spPr>
          <a:xfrm>
            <a:off x="7021565" y="4019072"/>
            <a:ext cx="2672317" cy="2672317"/>
          </a:xfrm>
          <a:prstGeom prst="rect">
            <a:avLst/>
          </a:prstGeom>
          <a:ln w="12700">
            <a:miter lim="400000"/>
          </a:ln>
        </p:spPr>
      </p:pic>
      <p:pic>
        <p:nvPicPr>
          <p:cNvPr id="172" name="ga_logo.png" descr="ga_logo.png"/>
          <p:cNvPicPr>
            <a:picLocks noChangeAspect="1"/>
          </p:cNvPicPr>
          <p:nvPr/>
        </p:nvPicPr>
        <p:blipFill>
          <a:blip r:embed="rId5">
            <a:extLst/>
          </a:blip>
          <a:stretch>
            <a:fillRect/>
          </a:stretch>
        </p:blipFill>
        <p:spPr>
          <a:xfrm>
            <a:off x="10360466" y="4420767"/>
            <a:ext cx="2366567" cy="2366566"/>
          </a:xfrm>
          <a:prstGeom prst="rect">
            <a:avLst/>
          </a:prstGeom>
          <a:ln w="12700">
            <a:miter lim="400000"/>
          </a:ln>
        </p:spPr>
      </p:pic>
      <p:pic>
        <p:nvPicPr>
          <p:cNvPr id="173" name="uc_logo.png" descr="uc_logo.png"/>
          <p:cNvPicPr>
            <a:picLocks noChangeAspect="1"/>
          </p:cNvPicPr>
          <p:nvPr/>
        </p:nvPicPr>
        <p:blipFill>
          <a:blip r:embed="rId6">
            <a:extLst/>
          </a:blip>
          <a:stretch>
            <a:fillRect/>
          </a:stretch>
        </p:blipFill>
        <p:spPr>
          <a:xfrm>
            <a:off x="8915602" y="2103476"/>
            <a:ext cx="2366449" cy="2366450"/>
          </a:xfrm>
          <a:prstGeom prst="rect">
            <a:avLst/>
          </a:prstGeom>
          <a:ln w="12700">
            <a:miter lim="400000"/>
          </a:ln>
        </p:spPr>
      </p:pic>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03" name="Banners_and_Alerts_and_Join_PyLadies_on_Slack_.png" descr="Banners_and_Alerts_and_Join_PyLadies_on_Slack_.png"/>
          <p:cNvPicPr>
            <a:picLocks noChangeAspect="1"/>
          </p:cNvPicPr>
          <p:nvPr>
            <p:ph type="pic" idx="13"/>
          </p:nvPr>
        </p:nvPicPr>
        <p:blipFill>
          <a:blip r:embed="rId3">
            <a:extLst/>
          </a:blip>
          <a:srcRect l="14798" t="0" r="11563" b="0"/>
          <a:stretch>
            <a:fillRect/>
          </a:stretch>
        </p:blipFill>
        <p:spPr>
          <a:xfrm>
            <a:off x="6502400" y="1231687"/>
            <a:ext cx="6502401" cy="7290226"/>
          </a:xfrm>
          <a:prstGeom prst="rect">
            <a:avLst/>
          </a:prstGeom>
        </p:spPr>
      </p:pic>
      <p:sp>
        <p:nvSpPr>
          <p:cNvPr id="504" name="Online"/>
          <p:cNvSpPr txBox="1"/>
          <p:nvPr>
            <p:ph type="title"/>
          </p:nvPr>
        </p:nvSpPr>
        <p:spPr>
          <a:prstGeom prst="rect">
            <a:avLst/>
          </a:prstGeom>
        </p:spPr>
        <p:txBody>
          <a:bodyPr/>
          <a:lstStyle/>
          <a:p>
            <a:pPr/>
            <a:r>
              <a:t>Online</a:t>
            </a:r>
          </a:p>
        </p:txBody>
      </p:sp>
      <p:sp>
        <p:nvSpPr>
          <p:cNvPr id="505" name="Many groups have chat equivalents online too…"/>
          <p:cNvSpPr txBox="1"/>
          <p:nvPr>
            <p:ph type="body" sz="half" idx="1"/>
          </p:nvPr>
        </p:nvSpPr>
        <p:spPr>
          <a:prstGeom prst="rect">
            <a:avLst/>
          </a:prstGeom>
        </p:spPr>
        <p:txBody>
          <a:bodyPr/>
          <a:lstStyle/>
          <a:p>
            <a:pPr/>
            <a:r>
              <a:t>Many groups have chat equivalents online too</a:t>
            </a:r>
          </a:p>
          <a:p>
            <a:pPr/>
            <a:r>
              <a:t>Exercism.io &amp; others have built-in communities</a:t>
            </a:r>
          </a:p>
          <a:p>
            <a:pPr/>
            <a:r>
              <a:t>Coding communities</a:t>
            </a:r>
          </a:p>
        </p:txBody>
      </p:sp>
      <p:sp>
        <p:nvSpPr>
          <p:cNvPr id="50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07" name="Community"/>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Community</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1" name="Summary"/>
          <p:cNvSpPr txBox="1"/>
          <p:nvPr>
            <p:ph type="title"/>
          </p:nvPr>
        </p:nvSpPr>
        <p:spPr>
          <a:prstGeom prst="rect">
            <a:avLst/>
          </a:prstGeom>
        </p:spPr>
        <p:txBody>
          <a:bodyPr/>
          <a:lstStyle/>
          <a:p>
            <a:pPr/>
            <a:r>
              <a:t>Summary</a:t>
            </a:r>
          </a:p>
        </p:txBody>
      </p:sp>
      <p:sp>
        <p:nvSpPr>
          <p:cNvPr id="51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6"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517" name="Summary"/>
          <p:cNvSpPr txBox="1"/>
          <p:nvPr>
            <p:ph type="title"/>
          </p:nvPr>
        </p:nvSpPr>
        <p:spPr>
          <a:prstGeom prst="rect">
            <a:avLst/>
          </a:prstGeom>
        </p:spPr>
        <p:txBody>
          <a:bodyPr/>
          <a:lstStyle/>
          <a:p>
            <a:pPr/>
            <a:r>
              <a:t>Summary</a:t>
            </a:r>
          </a:p>
        </p:txBody>
      </p:sp>
      <p:sp>
        <p:nvSpPr>
          <p:cNvPr id="518" name="Challenge Based…"/>
          <p:cNvSpPr txBox="1"/>
          <p:nvPr>
            <p:ph type="body" idx="1"/>
          </p:nvPr>
        </p:nvSpPr>
        <p:spPr>
          <a:prstGeom prst="rect">
            <a:avLst/>
          </a:prstGeom>
        </p:spPr>
        <p:txBody>
          <a:bodyPr/>
          <a:lstStyle/>
          <a:p>
            <a:pPr/>
            <a:r>
              <a:t>Challenge Based</a:t>
            </a:r>
          </a:p>
          <a:p>
            <a:pPr/>
            <a:r>
              <a:t>Example Based</a:t>
            </a:r>
          </a:p>
          <a:p>
            <a:pPr/>
            <a:r>
              <a:t>Project Based</a:t>
            </a:r>
          </a:p>
          <a:p>
            <a:pPr/>
            <a:r>
              <a:t>Community</a:t>
            </a:r>
          </a:p>
          <a:p>
            <a:pPr/>
            <a:r>
              <a:t>There's no one way to continue learning and growing</a:t>
            </a:r>
          </a:p>
        </p:txBody>
      </p:sp>
      <p:sp>
        <p:nvSpPr>
          <p:cNvPr id="51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23"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524" name="Resources"/>
          <p:cNvSpPr txBox="1"/>
          <p:nvPr>
            <p:ph type="title"/>
          </p:nvPr>
        </p:nvSpPr>
        <p:spPr>
          <a:prstGeom prst="rect">
            <a:avLst/>
          </a:prstGeom>
        </p:spPr>
        <p:txBody>
          <a:bodyPr/>
          <a:lstStyle/>
          <a:p>
            <a:pPr/>
            <a:r>
              <a:t>Resources</a:t>
            </a:r>
          </a:p>
        </p:txBody>
      </p:sp>
      <p:sp>
        <p:nvSpPr>
          <p:cNvPr id="525" name="Me - @kkarinhawley, Honor (joinhonor.com)…"/>
          <p:cNvSpPr txBox="1"/>
          <p:nvPr>
            <p:ph type="body" idx="1"/>
          </p:nvPr>
        </p:nvSpPr>
        <p:spPr>
          <a:prstGeom prst="rect">
            <a:avLst/>
          </a:prstGeom>
        </p:spPr>
        <p:txBody>
          <a:bodyPr/>
          <a:lstStyle/>
          <a:p>
            <a:pPr marL="333756" indent="-333756" defTabSz="426466">
              <a:spcBef>
                <a:spcPts val="900"/>
              </a:spcBef>
              <a:defRPr sz="2628"/>
            </a:pPr>
            <a:r>
              <a:t>Me - </a:t>
            </a:r>
            <a:r>
              <a:rPr u="sng">
                <a:hlinkClick r:id="rId2" invalidUrl="" action="" tgtFrame="" tooltip="" history="1" highlightClick="0" endSnd="0"/>
              </a:rPr>
              <a:t>@kkarinhawley</a:t>
            </a:r>
            <a:r>
              <a:t>, Honor (</a:t>
            </a:r>
            <a:r>
              <a:rPr u="sng">
                <a:hlinkClick r:id="rId3" invalidUrl="" action="" tgtFrame="" tooltip="" history="1" highlightClick="0" endSnd="0"/>
              </a:rPr>
              <a:t>joinhonor.com</a:t>
            </a:r>
            <a:r>
              <a:t>)</a:t>
            </a:r>
          </a:p>
          <a:p>
            <a:pPr marL="333756" indent="-333756" defTabSz="426466">
              <a:spcBef>
                <a:spcPts val="900"/>
              </a:spcBef>
              <a:defRPr sz="2628"/>
            </a:pPr>
            <a:r>
              <a:t>These slides at </a:t>
            </a:r>
            <a:r>
              <a:rPr u="sng">
                <a:hlinkClick r:id="rId4" invalidUrl="" action="" tgtFrame="" tooltip="" history="1" highlightClick="0" endSnd="0"/>
              </a:rPr>
              <a:t>https://github.com/khawley/my-talks</a:t>
            </a:r>
          </a:p>
          <a:p>
            <a:pPr marL="333756" indent="-333756" defTabSz="426466">
              <a:spcBef>
                <a:spcPts val="900"/>
              </a:spcBef>
              <a:defRPr sz="2628"/>
            </a:pPr>
            <a:r>
              <a:t>Challenge based</a:t>
            </a:r>
          </a:p>
          <a:p>
            <a:pPr lvl="1" marL="667512" indent="-333756" defTabSz="426466">
              <a:spcBef>
                <a:spcPts val="900"/>
              </a:spcBef>
              <a:defRPr sz="2628"/>
            </a:pPr>
            <a:r>
              <a:rPr u="sng">
                <a:hlinkClick r:id="rId5" invalidUrl="" action="" tgtFrame="" tooltip="" history="1" highlightClick="0" endSnd="0"/>
              </a:rPr>
              <a:t>HackerRank.com</a:t>
            </a:r>
          </a:p>
          <a:p>
            <a:pPr lvl="1" marL="667512" indent="-333756" defTabSz="426466">
              <a:spcBef>
                <a:spcPts val="900"/>
              </a:spcBef>
              <a:defRPr sz="2628"/>
            </a:pPr>
            <a:r>
              <a:rPr u="sng">
                <a:hlinkClick r:id="rId6" invalidUrl="" action="" tgtFrame="" tooltip="" history="1" highlightClick="0" endSnd="0"/>
              </a:rPr>
              <a:t>Exercism.io</a:t>
            </a:r>
          </a:p>
          <a:p>
            <a:pPr marL="333756" indent="-333756" defTabSz="426466">
              <a:spcBef>
                <a:spcPts val="900"/>
              </a:spcBef>
              <a:defRPr sz="2628"/>
            </a:pPr>
            <a:r>
              <a:t>Example based</a:t>
            </a:r>
          </a:p>
          <a:p>
            <a:pPr lvl="1" marL="667512" indent="-333756" defTabSz="426466">
              <a:spcBef>
                <a:spcPts val="900"/>
              </a:spcBef>
              <a:defRPr sz="2628"/>
            </a:pPr>
            <a:r>
              <a:t>Git/GitHub Tutorials</a:t>
            </a:r>
          </a:p>
          <a:p>
            <a:pPr lvl="2" marL="1001268" indent="-333756" defTabSz="426466">
              <a:spcBef>
                <a:spcPts val="900"/>
              </a:spcBef>
              <a:defRPr sz="2628"/>
            </a:pPr>
            <a:r>
              <a:t>My Gitbook - </a:t>
            </a:r>
            <a:br/>
            <a:r>
              <a:rPr u="sng">
                <a:hlinkClick r:id="rId7" invalidUrl="" action="" tgtFrame="" tooltip="" history="1" highlightClick="0" endSnd="0"/>
              </a:rPr>
              <a:t>https://www.gitbook.com/book/khawley/git-github-basics-tutorial/details</a:t>
            </a:r>
          </a:p>
          <a:p>
            <a:pPr lvl="2" marL="1001268" indent="-333756" defTabSz="426466">
              <a:spcBef>
                <a:spcPts val="900"/>
              </a:spcBef>
              <a:defRPr sz="2628"/>
            </a:pPr>
            <a:r>
              <a:t>Atlassian's tutorial - </a:t>
            </a:r>
            <a:br/>
            <a:r>
              <a:rPr u="sng">
                <a:hlinkClick r:id="rId8" invalidUrl="" action="" tgtFrame="" tooltip="" history="1" highlightClick="0" endSnd="0"/>
              </a:rPr>
              <a:t>http://www.atlassian.com/git/tutorials/what-is-version-control</a:t>
            </a:r>
          </a:p>
          <a:p>
            <a:pPr marL="333756" indent="-333756" defTabSz="426466">
              <a:spcBef>
                <a:spcPts val="900"/>
              </a:spcBef>
              <a:defRPr sz="2628"/>
            </a:pPr>
            <a:r>
              <a:t>Project based</a:t>
            </a:r>
          </a:p>
          <a:p>
            <a:pPr lvl="1" marL="667512" indent="-333756" defTabSz="426466">
              <a:spcBef>
                <a:spcPts val="900"/>
              </a:spcBef>
              <a:defRPr sz="2628"/>
            </a:pPr>
            <a:r>
              <a:t>CastleDice, the never ending - </a:t>
            </a:r>
            <a:r>
              <a:rPr u="sng">
                <a:hlinkClick r:id="rId9" invalidUrl="" action="" tgtFrame="" tooltip="" history="1" highlightClick="0" endSnd="0"/>
              </a:rPr>
              <a:t>https://github.com/khawley/CastleDice</a:t>
            </a:r>
          </a:p>
        </p:txBody>
      </p:sp>
      <p:sp>
        <p:nvSpPr>
          <p:cNvPr id="52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Challenge Based Learning"/>
          <p:cNvSpPr txBox="1"/>
          <p:nvPr>
            <p:ph type="title"/>
          </p:nvPr>
        </p:nvSpPr>
        <p:spPr>
          <a:prstGeom prst="rect">
            <a:avLst/>
          </a:prstGeom>
        </p:spPr>
        <p:txBody>
          <a:bodyPr/>
          <a:lstStyle/>
          <a:p>
            <a:pPr/>
            <a:r>
              <a:t>Challenge Based Learning</a:t>
            </a:r>
          </a:p>
        </p:txBody>
      </p:sp>
      <p:sp>
        <p:nvSpPr>
          <p:cNvPr id="176" name="Slide Number"/>
          <p:cNvSpPr txBox="1"/>
          <p:nvPr>
            <p:ph type="sldNum" sz="quarter" idx="2"/>
          </p:nvPr>
        </p:nvSpPr>
        <p:spPr>
          <a:xfrm>
            <a:off x="606856" y="9199778"/>
            <a:ext cx="213158" cy="2998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181" name="What Do I Mean?"/>
          <p:cNvSpPr txBox="1"/>
          <p:nvPr>
            <p:ph type="title"/>
          </p:nvPr>
        </p:nvSpPr>
        <p:spPr>
          <a:prstGeom prst="rect">
            <a:avLst/>
          </a:prstGeom>
        </p:spPr>
        <p:txBody>
          <a:bodyPr/>
          <a:lstStyle/>
          <a:p>
            <a:pPr/>
            <a:r>
              <a:t>What Do I Mean?</a:t>
            </a:r>
          </a:p>
        </p:txBody>
      </p:sp>
      <p:sp>
        <p:nvSpPr>
          <p:cNvPr id="182" name="Using multiple practice based exercises to grow your knowledge in small tangible ways…"/>
          <p:cNvSpPr txBox="1"/>
          <p:nvPr>
            <p:ph type="body" idx="1"/>
          </p:nvPr>
        </p:nvSpPr>
        <p:spPr>
          <a:prstGeom prst="rect">
            <a:avLst/>
          </a:prstGeom>
        </p:spPr>
        <p:txBody>
          <a:bodyPr/>
          <a:lstStyle/>
          <a:p>
            <a:pPr marL="0" indent="0" defTabSz="578358">
              <a:spcBef>
                <a:spcPts val="4100"/>
              </a:spcBef>
              <a:buSzTx/>
              <a:buFontTx/>
              <a:buNone/>
              <a:defRPr sz="3564"/>
            </a:pPr>
            <a:r>
              <a:t>Using multiple practice based exercises to grow your knowledge in small tangible ways</a:t>
            </a:r>
          </a:p>
          <a:p>
            <a:pPr marL="0" indent="0" defTabSz="578358">
              <a:spcBef>
                <a:spcPts val="4100"/>
              </a:spcBef>
              <a:buSzTx/>
              <a:buFontTx/>
              <a:buNone/>
              <a:defRPr sz="3564"/>
            </a:pPr>
            <a:r>
              <a:t>Appealing to those who:</a:t>
            </a:r>
          </a:p>
          <a:p>
            <a:pPr lvl="1" marL="905255" indent="-452627" defTabSz="578358">
              <a:spcBef>
                <a:spcPts val="4100"/>
              </a:spcBef>
              <a:defRPr sz="3564"/>
            </a:pPr>
            <a:r>
              <a:t>Don't want a big project</a:t>
            </a:r>
          </a:p>
          <a:p>
            <a:pPr lvl="1" marL="905255" indent="-452627" defTabSz="578358">
              <a:spcBef>
                <a:spcPts val="4100"/>
              </a:spcBef>
              <a:defRPr sz="3564"/>
            </a:pPr>
            <a:r>
              <a:t>Don't have small ideas to work on</a:t>
            </a:r>
          </a:p>
          <a:p>
            <a:pPr lvl="1" marL="905255" indent="-452627" defTabSz="578358">
              <a:spcBef>
                <a:spcPts val="4100"/>
              </a:spcBef>
              <a:defRPr sz="3564"/>
            </a:pPr>
            <a:r>
              <a:t>Like Rewards + Trophies</a:t>
            </a:r>
          </a:p>
          <a:p>
            <a:pPr lvl="1" marL="905255" indent="-452627" defTabSz="578358">
              <a:spcBef>
                <a:spcPts val="4100"/>
              </a:spcBef>
              <a:defRPr sz="3564"/>
            </a:pPr>
            <a:r>
              <a:t>Want thoroughly covered edge cases and learning tools</a:t>
            </a:r>
          </a:p>
        </p:txBody>
      </p:sp>
      <p:sp>
        <p:nvSpPr>
          <p:cNvPr id="183" name="Slide Number"/>
          <p:cNvSpPr txBox="1"/>
          <p:nvPr>
            <p:ph type="sldNum" sz="quarter" idx="2"/>
          </p:nvPr>
        </p:nvSpPr>
        <p:spPr>
          <a:xfrm>
            <a:off x="606856" y="9199778"/>
            <a:ext cx="213158" cy="2998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4"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8"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189" name="Tools"/>
          <p:cNvSpPr txBox="1"/>
          <p:nvPr>
            <p:ph type="title"/>
          </p:nvPr>
        </p:nvSpPr>
        <p:spPr>
          <a:prstGeom prst="rect">
            <a:avLst/>
          </a:prstGeom>
        </p:spPr>
        <p:txBody>
          <a:bodyPr/>
          <a:lstStyle/>
          <a:p>
            <a:pPr/>
            <a:r>
              <a:t>Tools</a:t>
            </a:r>
          </a:p>
        </p:txBody>
      </p:sp>
      <p:sp>
        <p:nvSpPr>
          <p:cNvPr id="190" name="99 Problems…"/>
          <p:cNvSpPr txBox="1"/>
          <p:nvPr>
            <p:ph type="body" idx="1"/>
          </p:nvPr>
        </p:nvSpPr>
        <p:spPr>
          <a:prstGeom prst="rect">
            <a:avLst/>
          </a:prstGeom>
        </p:spPr>
        <p:txBody>
          <a:bodyPr numCol="2" spcCol="593090"/>
          <a:lstStyle/>
          <a:p>
            <a:pPr marL="148589" indent="-148589" defTabSz="467359">
              <a:spcBef>
                <a:spcPts val="2400"/>
              </a:spcBef>
              <a:buSzPct val="100000"/>
              <a:defRPr sz="2080">
                <a:latin typeface="Helvetica Neue"/>
                <a:ea typeface="Helvetica Neue"/>
                <a:cs typeface="Helvetica Neue"/>
                <a:sym typeface="Helvetica Neue"/>
              </a:defRPr>
            </a:pPr>
            <a:r>
              <a:t>99 Problems</a:t>
            </a:r>
          </a:p>
          <a:p>
            <a:pPr marL="148589" indent="-148589" defTabSz="467359">
              <a:spcBef>
                <a:spcPts val="2400"/>
              </a:spcBef>
              <a:buSzPct val="100000"/>
              <a:defRPr sz="2080">
                <a:latin typeface="Helvetica Neue"/>
                <a:ea typeface="Helvetica Neue"/>
                <a:cs typeface="Helvetica Neue"/>
                <a:sym typeface="Helvetica Neue"/>
              </a:defRPr>
            </a:pPr>
            <a:r>
              <a:t>CodeChef</a:t>
            </a:r>
          </a:p>
          <a:p>
            <a:pPr marL="148589" indent="-148589" defTabSz="467359">
              <a:spcBef>
                <a:spcPts val="2400"/>
              </a:spcBef>
              <a:buSzPct val="100000"/>
              <a:defRPr sz="2080">
                <a:latin typeface="Helvetica Neue"/>
                <a:ea typeface="Helvetica Neue"/>
                <a:cs typeface="Helvetica Neue"/>
                <a:sym typeface="Helvetica Neue"/>
              </a:defRPr>
            </a:pPr>
            <a:r>
              <a:t>CodeCombat</a:t>
            </a:r>
          </a:p>
          <a:p>
            <a:pPr marL="148589" indent="-148589" defTabSz="467359">
              <a:spcBef>
                <a:spcPts val="2400"/>
              </a:spcBef>
              <a:buSzPct val="100000"/>
              <a:defRPr sz="2080">
                <a:latin typeface="Helvetica Neue"/>
                <a:ea typeface="Helvetica Neue"/>
                <a:cs typeface="Helvetica Neue"/>
                <a:sym typeface="Helvetica Neue"/>
              </a:defRPr>
            </a:pPr>
            <a:r>
              <a:t>CodeEval</a:t>
            </a:r>
          </a:p>
          <a:p>
            <a:pPr marL="148589" indent="-148589" defTabSz="467359">
              <a:spcBef>
                <a:spcPts val="2400"/>
              </a:spcBef>
              <a:buSzPct val="100000"/>
              <a:defRPr sz="2080">
                <a:latin typeface="Helvetica Neue"/>
                <a:ea typeface="Helvetica Neue"/>
                <a:cs typeface="Helvetica Neue"/>
                <a:sym typeface="Helvetica Neue"/>
              </a:defRPr>
            </a:pPr>
            <a:r>
              <a:t>CodeFights</a:t>
            </a:r>
          </a:p>
          <a:p>
            <a:pPr marL="148589" indent="-148589" defTabSz="467359">
              <a:spcBef>
                <a:spcPts val="2400"/>
              </a:spcBef>
              <a:buSzPct val="100000"/>
              <a:defRPr sz="2080">
                <a:latin typeface="Helvetica Neue"/>
                <a:ea typeface="Helvetica Neue"/>
                <a:cs typeface="Helvetica Neue"/>
                <a:sym typeface="Helvetica Neue"/>
              </a:defRPr>
            </a:pPr>
            <a:r>
              <a:t>CodeForces</a:t>
            </a:r>
          </a:p>
          <a:p>
            <a:pPr marL="148589" indent="-148589" defTabSz="467359">
              <a:spcBef>
                <a:spcPts val="2400"/>
              </a:spcBef>
              <a:buSzPct val="100000"/>
              <a:defRPr sz="2080">
                <a:latin typeface="Helvetica Neue"/>
                <a:ea typeface="Helvetica Neue"/>
                <a:cs typeface="Helvetica Neue"/>
                <a:sym typeface="Helvetica Neue"/>
              </a:defRPr>
            </a:pPr>
            <a:r>
              <a:t>CodeKata</a:t>
            </a:r>
          </a:p>
          <a:p>
            <a:pPr marL="148589" indent="-148589" defTabSz="467359">
              <a:spcBef>
                <a:spcPts val="2400"/>
              </a:spcBef>
              <a:buSzPct val="100000"/>
              <a:defRPr sz="2080">
                <a:latin typeface="Helvetica Neue"/>
                <a:ea typeface="Helvetica Neue"/>
                <a:cs typeface="Helvetica Neue"/>
                <a:sym typeface="Helvetica Neue"/>
              </a:defRPr>
            </a:pPr>
            <a:r>
              <a:t>CoderByte</a:t>
            </a:r>
          </a:p>
          <a:p>
            <a:pPr marL="148589" indent="-148589" defTabSz="467359">
              <a:spcBef>
                <a:spcPts val="2400"/>
              </a:spcBef>
              <a:buSzPct val="100000"/>
              <a:defRPr sz="2080">
                <a:latin typeface="Helvetica Neue"/>
                <a:ea typeface="Helvetica Neue"/>
                <a:cs typeface="Helvetica Neue"/>
                <a:sym typeface="Helvetica Neue"/>
              </a:defRPr>
            </a:pPr>
            <a:r>
              <a:t>CodeWars</a:t>
            </a:r>
          </a:p>
          <a:p>
            <a:pPr marL="148589" indent="-148589" defTabSz="467359">
              <a:spcBef>
                <a:spcPts val="2400"/>
              </a:spcBef>
              <a:buSzPct val="100000"/>
              <a:defRPr sz="2080">
                <a:latin typeface="Helvetica Neue"/>
                <a:ea typeface="Helvetica Neue"/>
                <a:cs typeface="Helvetica Neue"/>
                <a:sym typeface="Helvetica Neue"/>
              </a:defRPr>
            </a:pPr>
            <a:r>
              <a:t>CodinGame</a:t>
            </a:r>
          </a:p>
          <a:p>
            <a:pPr marL="148589" indent="-148589" defTabSz="467359">
              <a:spcBef>
                <a:spcPts val="2400"/>
              </a:spcBef>
              <a:buSzPct val="100000"/>
              <a:defRPr sz="2080">
                <a:latin typeface="Helvetica Neue"/>
                <a:ea typeface="Helvetica Neue"/>
                <a:cs typeface="Helvetica Neue"/>
                <a:sym typeface="Helvetica Neue"/>
              </a:defRPr>
            </a:pPr>
            <a:r>
              <a:t>DevDraft</a:t>
            </a:r>
          </a:p>
          <a:p>
            <a:pPr marL="148589" indent="-148589" defTabSz="467359">
              <a:spcBef>
                <a:spcPts val="2400"/>
              </a:spcBef>
              <a:buSzPct val="100000"/>
              <a:defRPr sz="2080">
                <a:latin typeface="Helvetica Neue"/>
                <a:ea typeface="Helvetica Neue"/>
                <a:cs typeface="Helvetica Neue"/>
                <a:sym typeface="Helvetica Neue"/>
              </a:defRPr>
            </a:pPr>
            <a:r>
              <a:t>Exercism.io</a:t>
            </a:r>
          </a:p>
          <a:p>
            <a:pPr marL="148589" indent="-148589" defTabSz="467359">
              <a:spcBef>
                <a:spcPts val="2400"/>
              </a:spcBef>
              <a:buSzPct val="100000"/>
              <a:defRPr sz="2080">
                <a:latin typeface="Helvetica Neue"/>
                <a:ea typeface="Helvetica Neue"/>
                <a:cs typeface="Helvetica Neue"/>
                <a:sym typeface="Helvetica Neue"/>
              </a:defRPr>
            </a:pPr>
            <a:r>
              <a:t>HackerRank</a:t>
            </a:r>
          </a:p>
          <a:p>
            <a:pPr marL="148589" indent="-148589" defTabSz="467359">
              <a:spcBef>
                <a:spcPts val="2400"/>
              </a:spcBef>
              <a:buSzPct val="100000"/>
              <a:defRPr sz="2080">
                <a:latin typeface="Helvetica Neue"/>
                <a:ea typeface="Helvetica Neue"/>
                <a:cs typeface="Helvetica Neue"/>
                <a:sym typeface="Helvetica Neue"/>
              </a:defRPr>
            </a:pPr>
            <a:r>
              <a:t>HackerEarth</a:t>
            </a:r>
          </a:p>
          <a:p>
            <a:pPr marL="148589" indent="-148589" defTabSz="467359">
              <a:spcBef>
                <a:spcPts val="2400"/>
              </a:spcBef>
              <a:buSzPct val="100000"/>
              <a:defRPr sz="2080">
                <a:latin typeface="Helvetica Neue"/>
                <a:ea typeface="Helvetica Neue"/>
                <a:cs typeface="Helvetica Neue"/>
                <a:sym typeface="Helvetica Neue"/>
              </a:defRPr>
            </a:pPr>
            <a:r>
              <a:t>LeetCode</a:t>
            </a:r>
          </a:p>
          <a:p>
            <a:pPr marL="148589" indent="-148589" defTabSz="467359">
              <a:spcBef>
                <a:spcPts val="2400"/>
              </a:spcBef>
              <a:buSzPct val="100000"/>
              <a:defRPr sz="2080">
                <a:latin typeface="Helvetica Neue"/>
                <a:ea typeface="Helvetica Neue"/>
                <a:cs typeface="Helvetica Neue"/>
                <a:sym typeface="Helvetica Neue"/>
              </a:defRPr>
            </a:pPr>
            <a:r>
              <a:t>Programmr</a:t>
            </a:r>
          </a:p>
          <a:p>
            <a:pPr marL="148589" indent="-148589" defTabSz="467359">
              <a:spcBef>
                <a:spcPts val="2400"/>
              </a:spcBef>
              <a:buSzPct val="100000"/>
              <a:defRPr sz="2080">
                <a:latin typeface="Helvetica Neue"/>
                <a:ea typeface="Helvetica Neue"/>
                <a:cs typeface="Helvetica Neue"/>
                <a:sym typeface="Helvetica Neue"/>
              </a:defRPr>
            </a:pPr>
            <a:r>
              <a:t>Project Euler</a:t>
            </a:r>
          </a:p>
          <a:p>
            <a:pPr marL="148589" indent="-148589" defTabSz="467359">
              <a:spcBef>
                <a:spcPts val="2400"/>
              </a:spcBef>
              <a:buSzPct val="100000"/>
              <a:defRPr sz="2080">
                <a:latin typeface="Helvetica Neue"/>
                <a:ea typeface="Helvetica Neue"/>
                <a:cs typeface="Helvetica Neue"/>
                <a:sym typeface="Helvetica Neue"/>
              </a:defRPr>
            </a:pPr>
            <a:r>
              <a:t>Rosalind</a:t>
            </a:r>
          </a:p>
          <a:p>
            <a:pPr marL="148589" indent="-148589" defTabSz="467359">
              <a:spcBef>
                <a:spcPts val="2400"/>
              </a:spcBef>
              <a:buSzPct val="100000"/>
              <a:defRPr sz="2080">
                <a:latin typeface="Helvetica Neue"/>
                <a:ea typeface="Helvetica Neue"/>
                <a:cs typeface="Helvetica Neue"/>
                <a:sym typeface="Helvetica Neue"/>
              </a:defRPr>
            </a:pPr>
            <a:r>
              <a:t>Spoj</a:t>
            </a:r>
          </a:p>
          <a:p>
            <a:pPr marL="148589" indent="-148589" defTabSz="467359">
              <a:spcBef>
                <a:spcPts val="2400"/>
              </a:spcBef>
              <a:buSzPct val="100000"/>
              <a:defRPr sz="2080">
                <a:latin typeface="Helvetica Neue"/>
                <a:ea typeface="Helvetica Neue"/>
                <a:cs typeface="Helvetica Neue"/>
                <a:sym typeface="Helvetica Neue"/>
              </a:defRPr>
            </a:pPr>
            <a:r>
              <a:t>Timus</a:t>
            </a:r>
          </a:p>
          <a:p>
            <a:pPr marL="148589" indent="-148589" defTabSz="467359">
              <a:spcBef>
                <a:spcPts val="2400"/>
              </a:spcBef>
              <a:buSzPct val="100000"/>
              <a:defRPr sz="2080">
                <a:latin typeface="Helvetica Neue"/>
                <a:ea typeface="Helvetica Neue"/>
                <a:cs typeface="Helvetica Neue"/>
                <a:sym typeface="Helvetica Neue"/>
              </a:defRPr>
            </a:pPr>
            <a:r>
              <a:t>TopCoder</a:t>
            </a:r>
          </a:p>
        </p:txBody>
      </p:sp>
      <p:sp>
        <p:nvSpPr>
          <p:cNvPr id="191" name="Slide Number"/>
          <p:cNvSpPr txBox="1"/>
          <p:nvPr>
            <p:ph type="sldNum" sz="quarter" idx="2"/>
          </p:nvPr>
        </p:nvSpPr>
        <p:spPr>
          <a:xfrm>
            <a:off x="606856" y="9199778"/>
            <a:ext cx="213158" cy="2998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2"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6"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197" name="Choosing a Tool"/>
          <p:cNvSpPr txBox="1"/>
          <p:nvPr>
            <p:ph type="title"/>
          </p:nvPr>
        </p:nvSpPr>
        <p:spPr>
          <a:prstGeom prst="rect">
            <a:avLst/>
          </a:prstGeom>
        </p:spPr>
        <p:txBody>
          <a:bodyPr/>
          <a:lstStyle/>
          <a:p>
            <a:pPr/>
            <a:r>
              <a:t>Choosing a Tool</a:t>
            </a:r>
          </a:p>
        </p:txBody>
      </p:sp>
      <p:sp>
        <p:nvSpPr>
          <p:cNvPr id="198" name="Think about the features that matter to you:…"/>
          <p:cNvSpPr txBox="1"/>
          <p:nvPr>
            <p:ph type="body" idx="1"/>
          </p:nvPr>
        </p:nvSpPr>
        <p:spPr>
          <a:prstGeom prst="rect">
            <a:avLst/>
          </a:prstGeom>
        </p:spPr>
        <p:txBody>
          <a:bodyPr/>
          <a:lstStyle/>
          <a:p>
            <a:pPr marL="0" indent="0" defTabSz="543305">
              <a:spcBef>
                <a:spcPts val="3900"/>
              </a:spcBef>
              <a:buSzTx/>
              <a:buFontTx/>
              <a:buNone/>
              <a:defRPr sz="3348"/>
            </a:pPr>
            <a:r>
              <a:t>Think about the features that matter to you:</a:t>
            </a:r>
          </a:p>
          <a:p>
            <a:pPr lvl="1" marL="850391" indent="-425195" defTabSz="543305">
              <a:spcBef>
                <a:spcPts val="3900"/>
              </a:spcBef>
              <a:defRPr sz="3348"/>
            </a:pPr>
            <a:r>
              <a:t>Language agnostic</a:t>
            </a:r>
          </a:p>
          <a:p>
            <a:pPr lvl="1" marL="850391" indent="-425195" defTabSz="543305">
              <a:spcBef>
                <a:spcPts val="3900"/>
              </a:spcBef>
              <a:defRPr sz="3348"/>
            </a:pPr>
            <a:r>
              <a:t>Strong solution testing</a:t>
            </a:r>
          </a:p>
          <a:p>
            <a:pPr lvl="1" marL="850391" indent="-425195" defTabSz="543305">
              <a:spcBef>
                <a:spcPts val="3900"/>
              </a:spcBef>
              <a:defRPr sz="3348"/>
            </a:pPr>
            <a:r>
              <a:t>In-browser interpreter</a:t>
            </a:r>
          </a:p>
          <a:p>
            <a:pPr lvl="1" marL="850391" indent="-425195" defTabSz="543305">
              <a:spcBef>
                <a:spcPts val="3900"/>
              </a:spcBef>
              <a:defRPr sz="3348"/>
            </a:pPr>
            <a:r>
              <a:t>Badges</a:t>
            </a:r>
          </a:p>
          <a:p>
            <a:pPr lvl="1" marL="850391" indent="-425195" defTabSz="543305">
              <a:spcBef>
                <a:spcPts val="3900"/>
              </a:spcBef>
              <a:defRPr sz="3348"/>
            </a:pPr>
            <a:r>
              <a:t>Reviews</a:t>
            </a:r>
          </a:p>
          <a:p>
            <a:pPr lvl="1" marL="850391" indent="-425195" defTabSz="543305">
              <a:spcBef>
                <a:spcPts val="3900"/>
              </a:spcBef>
              <a:defRPr sz="3348"/>
            </a:pPr>
            <a:r>
              <a:t>Competitions</a:t>
            </a:r>
          </a:p>
        </p:txBody>
      </p:sp>
      <p:sp>
        <p:nvSpPr>
          <p:cNvPr id="199" name="Slide Number"/>
          <p:cNvSpPr txBox="1"/>
          <p:nvPr>
            <p:ph type="sldNum" sz="quarter" idx="2"/>
          </p:nvPr>
        </p:nvSpPr>
        <p:spPr>
          <a:xfrm>
            <a:off x="606856" y="9199778"/>
            <a:ext cx="213158" cy="2998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0" name="Challenge Based Learning"/>
          <p:cNvSpPr txBox="1"/>
          <p:nvPr/>
        </p:nvSpPr>
        <p:spPr>
          <a:xfrm>
            <a:off x="977900" y="9162504"/>
            <a:ext cx="5181600" cy="3743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1800"/>
            </a:lvl1pPr>
          </a:lstStyle>
          <a:p>
            <a:pPr/>
            <a:r>
              <a:t>Challenge Based Learning</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ModernPortfolio">
  <a:themeElements>
    <a:clrScheme name="ModernPortfolio">
      <a:dk1>
        <a:srgbClr val="000000"/>
      </a:dk1>
      <a:lt1>
        <a:srgbClr val="FFFFFF"/>
      </a:lt1>
      <a:dk2>
        <a:srgbClr val="5C5C5C"/>
      </a:dk2>
      <a:lt2>
        <a:srgbClr val="CBCBCB"/>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ABABAB"/>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ModernPortfolio">
  <a:themeElements>
    <a:clrScheme name="ModernPortfolio">
      <a:dk1>
        <a:srgbClr val="000000"/>
      </a:dk1>
      <a:lt1>
        <a:srgbClr val="FFFFFF"/>
      </a:lt1>
      <a:dk2>
        <a:srgbClr val="5C5C5C"/>
      </a:dk2>
      <a:lt2>
        <a:srgbClr val="CBCBCB"/>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ABABAB"/>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